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sldIdLst>
    <p:sldId id="263" r:id="rId2"/>
    <p:sldId id="363" r:id="rId3"/>
    <p:sldId id="364" r:id="rId4"/>
    <p:sldId id="383" r:id="rId5"/>
    <p:sldId id="257" r:id="rId6"/>
    <p:sldId id="256" r:id="rId7"/>
    <p:sldId id="374" r:id="rId8"/>
    <p:sldId id="386" r:id="rId9"/>
    <p:sldId id="385" r:id="rId10"/>
    <p:sldId id="259" r:id="rId11"/>
    <p:sldId id="268" r:id="rId12"/>
    <p:sldId id="350" r:id="rId13"/>
    <p:sldId id="355" r:id="rId14"/>
    <p:sldId id="356" r:id="rId15"/>
    <p:sldId id="379" r:id="rId16"/>
    <p:sldId id="380" r:id="rId17"/>
    <p:sldId id="358" r:id="rId18"/>
    <p:sldId id="369" r:id="rId19"/>
    <p:sldId id="370" r:id="rId20"/>
    <p:sldId id="381" r:id="rId21"/>
    <p:sldId id="371" r:id="rId22"/>
    <p:sldId id="372" r:id="rId23"/>
    <p:sldId id="382" r:id="rId24"/>
    <p:sldId id="388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96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2023 год - 558,8</c:v>
                </c:pt>
                <c:pt idx="1">
                  <c:v>2024 год - 599,7</c:v>
                </c:pt>
                <c:pt idx="2">
                  <c:v>2025 год - 631,1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558.79999999999995</c:v>
                </c:pt>
                <c:pt idx="1">
                  <c:v>599.70000000000005</c:v>
                </c:pt>
                <c:pt idx="2">
                  <c:v>631.1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04-4A40-BFD8-80151256B225}"/>
            </c:ext>
          </c:extLst>
        </c:ser>
        <c:shape val="pyramid"/>
        <c:axId val="155944832"/>
        <c:axId val="155946368"/>
        <c:axId val="0"/>
      </c:bar3DChart>
      <c:catAx>
        <c:axId val="155944832"/>
        <c:scaling>
          <c:orientation val="minMax"/>
        </c:scaling>
        <c:axPos val="b"/>
        <c:numFmt formatCode="General" sourceLinked="0"/>
        <c:tickLblPos val="nextTo"/>
        <c:crossAx val="155946368"/>
        <c:crosses val="autoZero"/>
        <c:auto val="1"/>
        <c:lblAlgn val="ctr"/>
        <c:lblOffset val="100"/>
      </c:catAx>
      <c:valAx>
        <c:axId val="155946368"/>
        <c:scaling>
          <c:orientation val="minMax"/>
        </c:scaling>
        <c:axPos val="l"/>
        <c:majorGridlines/>
        <c:numFmt formatCode="General" sourceLinked="1"/>
        <c:tickLblPos val="nextTo"/>
        <c:crossAx val="15594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3035"/>
          <c:y val="0.21108648334848584"/>
          <c:w val="0.29930952571754366"/>
          <c:h val="0.16197848126421033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53-41F7-8896-D7653B92CE88}"/>
              </c:ext>
            </c:extLst>
          </c:dPt>
          <c:dPt>
            <c:idx val="1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53-41F7-8896-D7653B92CE88}"/>
              </c:ext>
            </c:extLst>
          </c:dPt>
          <c:dPt>
            <c:idx val="2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53-41F7-8896-D7653B92CE88}"/>
              </c:ext>
            </c:extLst>
          </c:dPt>
          <c:dLbls>
            <c:dLbl>
              <c:idx val="0"/>
              <c:layout>
                <c:manualLayout>
                  <c:x val="6.2888046854184323E-2"/>
                  <c:y val="-4.318013744619890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dirty="0" smtClean="0"/>
                      <a:t>5,0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418421060393488"/>
                      <c:h val="0.11351180033126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53-41F7-8896-D7653B92CE88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</a:p>
                  <a:p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53-41F7-8896-D7653B92CE88}"/>
                </c:ext>
              </c:extLst>
            </c:dLbl>
            <c:dLbl>
              <c:idx val="2"/>
              <c:layout>
                <c:manualLayout>
                  <c:x val="2.3294117762726534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53-41F7-8896-D7653B92CE8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3-41F7-8896-D7653B92CE88}"/>
            </c:ext>
          </c:extLst>
        </c:ser>
        <c:shape val="cylinder"/>
        <c:axId val="165704064"/>
        <c:axId val="165705600"/>
        <c:axId val="0"/>
      </c:bar3DChart>
      <c:catAx>
        <c:axId val="1657040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705600"/>
        <c:crosses val="autoZero"/>
        <c:auto val="1"/>
        <c:lblAlgn val="ctr"/>
        <c:lblOffset val="100"/>
      </c:catAx>
      <c:valAx>
        <c:axId val="165705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704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2023 год и на плановый период 2024 и 2025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2023 – 2025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2023 – 2025 годы (Постановление Администрации Грушево-Дубовского сельского поселения от 11.11.2022 № 90 )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24 114,7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330,4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330,4тыс.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7 423,2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</a:t>
          </a:r>
        </a:p>
        <a:p>
          <a:r>
            <a:rPr lang="ru-RU" sz="2000" dirty="0" smtClean="0"/>
            <a:t>7 785,7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год-7 832,5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80,0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40 252,0тыс.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882,0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117,6 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40,0 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1 034,1 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7 335,6 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130,5 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558,8 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5 721,2 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EB72FA-8BE5-48B4-89EF-411D3734B7F1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37,0 тыс. рублей</a:t>
          </a:r>
          <a:endParaRPr lang="ru-RU" sz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31583-69F4-486E-BC54-F8D84BF09161}" type="parTrans" cxnId="{DD33852A-4125-4BFC-A506-3857C6F70C0B}">
      <dgm:prSet/>
      <dgm:spPr/>
      <dgm:t>
        <a:bodyPr/>
        <a:lstStyle/>
        <a:p>
          <a:endParaRPr lang="ru-RU"/>
        </a:p>
      </dgm:t>
    </dgm:pt>
    <dgm:pt modelId="{AA00CB71-851A-4294-B893-854D233D0E6F}" type="sibTrans" cxnId="{DD33852A-4125-4BFC-A506-3857C6F70C0B}">
      <dgm:prSet/>
      <dgm:spPr/>
      <dgm:t>
        <a:bodyPr/>
        <a:lstStyle/>
        <a:p>
          <a:endParaRPr lang="ru-RU"/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170,5тыс. рублей </a:t>
          </a: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1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1" custScaleX="156601" custScaleY="84554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1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1" custScaleX="157433" custScaleY="84201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1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1" custScaleX="156984" custScaleY="98554" custRadScaleRad="158841" custRadScaleInc="-7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1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1" custScaleX="240167" custScaleY="102387" custRadScaleRad="148412" custRadScaleInc="-14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1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1" custScaleX="159797" custScaleY="131094" custRadScaleRad="149246" custRadScaleInc="-12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1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1" custScaleX="157752" custScaleY="64809" custRadScaleRad="88163" custRadScaleInc="-19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1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1" custScaleX="235251" custScaleY="196836" custRadScaleRad="109159" custRadScaleInc="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1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1" custScaleX="125310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1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1" custAng="20420645" custScaleX="235916" custScaleY="84216" custRadScaleRad="151638" custRadScaleInc="-5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1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1" custScaleX="150231" custScaleY="8386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77BB3-F1C5-4CB0-8F76-474EB9E30F4C}" type="pres">
      <dgm:prSet presAssocID="{37331583-69F4-486E-BC54-F8D84BF09161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2D7523F7-2CE7-4BDA-8125-1CA9440216A9}" type="pres">
      <dgm:prSet presAssocID="{37331583-69F4-486E-BC54-F8D84BF09161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111F73B1-C932-49ED-BD2F-6B7C496D2B33}" type="pres">
      <dgm:prSet presAssocID="{22EB72FA-8BE5-48B4-89EF-411D3734B7F1}" presName="node" presStyleLbl="node1" presStyleIdx="10" presStyleCnt="11" custScaleX="186119" custRadScaleRad="132052" custRadScaleInc="-18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096C8E90-5CD9-4574-A48E-7737C7CEEC9E}" type="presOf" srcId="{22EB72FA-8BE5-48B4-89EF-411D3734B7F1}" destId="{111F73B1-C932-49ED-BD2F-6B7C496D2B33}" srcOrd="0" destOrd="0" presId="urn:microsoft.com/office/officeart/2005/8/layout/radial1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DD33852A-4125-4BFC-A506-3857C6F70C0B}" srcId="{B179D74B-D7BA-4ED1-A72F-D0DA76E8417A}" destId="{22EB72FA-8BE5-48B4-89EF-411D3734B7F1}" srcOrd="10" destOrd="0" parTransId="{37331583-69F4-486E-BC54-F8D84BF09161}" sibTransId="{AA00CB71-851A-4294-B893-854D233D0E6F}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5634AF4D-3F54-4CA8-8D36-D0A27D5D7B02}" type="presOf" srcId="{37331583-69F4-486E-BC54-F8D84BF09161}" destId="{99677BB3-F1C5-4CB0-8F76-474EB9E30F4C}" srcOrd="0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5AB0E916-084E-4146-BDA7-402D942E6469}" type="presOf" srcId="{37331583-69F4-486E-BC54-F8D84BF09161}" destId="{2D7523F7-2CE7-4BDA-8125-1CA9440216A9}" srcOrd="1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  <dgm:cxn modelId="{122E9343-7E38-472C-B3ED-704BC3556E2E}" type="presParOf" srcId="{FC4E895A-5CB6-4776-9D34-BC12EF08CF61}" destId="{99677BB3-F1C5-4CB0-8F76-474EB9E30F4C}" srcOrd="21" destOrd="0" presId="urn:microsoft.com/office/officeart/2005/8/layout/radial1"/>
    <dgm:cxn modelId="{10B7C74C-B25D-4BF9-921E-B53B87BE8857}" type="presParOf" srcId="{99677BB3-F1C5-4CB0-8F76-474EB9E30F4C}" destId="{2D7523F7-2CE7-4BDA-8125-1CA9440216A9}" srcOrd="0" destOrd="0" presId="urn:microsoft.com/office/officeart/2005/8/layout/radial1"/>
    <dgm:cxn modelId="{2284ABAB-115A-409A-ADD6-17FC2C57C514}" type="presParOf" srcId="{FC4E895A-5CB6-4776-9D34-BC12EF08CF61}" destId="{111F73B1-C932-49ED-BD2F-6B7C496D2B33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40 076,8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175,2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15 092,8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563,3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14 974,2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964,1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550" custLinFactNeighborY="-5691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–5 735,2тыс.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–4 404,6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–4 473,1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13638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15583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167,8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172,0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882,0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2023 год и на плановый период 2024 и 2025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2023 – 2025 годы (Постановление Администрации Грушево-Дубовского сельского поселения от 11.11.2022 № 90 )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2023 – 2025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79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21,0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24 114,7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330,4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330,4тыс.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7 423,2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7 785,7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год-7 832,5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199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80,0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1828800" y="203199"/>
        <a:ext cx="4267199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199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199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199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199" cy="1097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77950" y="1650673"/>
          <a:ext cx="2966772" cy="1762398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40 252,0тыс.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77950" y="1650673"/>
        <a:ext cx="2966772" cy="1762398"/>
      </dsp:txXfrm>
    </dsp:sp>
    <dsp:sp modelId="{2CB797D3-131D-4B40-8D1C-3C0BCCD4E26A}">
      <dsp:nvSpPr>
        <dsp:cNvPr id="0" name=""/>
        <dsp:cNvSpPr/>
      </dsp:nvSpPr>
      <dsp:spPr>
        <a:xfrm rot="14006879">
          <a:off x="2942574" y="1201555"/>
          <a:ext cx="127966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27966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4006879">
        <a:off x="3550413" y="1179439"/>
        <a:ext cx="63983" cy="63983"/>
      </dsp:txXfrm>
    </dsp:sp>
    <dsp:sp modelId="{9F81A141-1B04-4A03-B238-37F7A90993F2}">
      <dsp:nvSpPr>
        <dsp:cNvPr id="0" name=""/>
        <dsp:cNvSpPr/>
      </dsp:nvSpPr>
      <dsp:spPr>
        <a:xfrm>
          <a:off x="2123729" y="-120579"/>
          <a:ext cx="1571313" cy="848403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882,0 тыс. рублей </a:t>
          </a:r>
        </a:p>
      </dsp:txBody>
      <dsp:txXfrm>
        <a:off x="2123729" y="-120579"/>
        <a:ext cx="1571313" cy="848403"/>
      </dsp:txXfrm>
    </dsp:sp>
    <dsp:sp modelId="{09F81971-61A1-4CB0-8EEA-38BD69D84A68}">
      <dsp:nvSpPr>
        <dsp:cNvPr id="0" name=""/>
        <dsp:cNvSpPr/>
      </dsp:nvSpPr>
      <dsp:spPr>
        <a:xfrm rot="18109358">
          <a:off x="4829167" y="1254334"/>
          <a:ext cx="103769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3769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109358">
        <a:off x="5322071" y="1238268"/>
        <a:ext cx="51884" cy="51884"/>
      </dsp:txXfrm>
    </dsp:sp>
    <dsp:sp modelId="{B4689F4D-C616-4B5A-AB08-969AFEC6F29C}">
      <dsp:nvSpPr>
        <dsp:cNvPr id="0" name=""/>
        <dsp:cNvSpPr/>
      </dsp:nvSpPr>
      <dsp:spPr>
        <a:xfrm>
          <a:off x="5080568" y="0"/>
          <a:ext cx="1579661" cy="84486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117,6 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80568" y="0"/>
        <a:ext cx="1579661" cy="844861"/>
      </dsp:txXfrm>
    </dsp:sp>
    <dsp:sp modelId="{9A99AA90-6398-4A9E-9C90-9A289D0B4ED1}">
      <dsp:nvSpPr>
        <dsp:cNvPr id="0" name=""/>
        <dsp:cNvSpPr/>
      </dsp:nvSpPr>
      <dsp:spPr>
        <a:xfrm rot="19526747">
          <a:off x="5373978" y="1352350"/>
          <a:ext cx="177151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77151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526747">
        <a:off x="6215448" y="1317938"/>
        <a:ext cx="88575" cy="88575"/>
      </dsp:txXfrm>
    </dsp:sp>
    <dsp:sp modelId="{8E90EB8E-B405-4CFE-8B98-4A3730E11E4A}">
      <dsp:nvSpPr>
        <dsp:cNvPr id="0" name=""/>
        <dsp:cNvSpPr/>
      </dsp:nvSpPr>
      <dsp:spPr>
        <a:xfrm>
          <a:off x="6732241" y="0"/>
          <a:ext cx="1575156" cy="98887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40,0 тыс. рублей </a:t>
          </a:r>
        </a:p>
      </dsp:txBody>
      <dsp:txXfrm>
        <a:off x="6732241" y="0"/>
        <a:ext cx="1575156" cy="988877"/>
      </dsp:txXfrm>
    </dsp:sp>
    <dsp:sp modelId="{D23AFAD6-9784-476C-B26A-F6CCAEF2A753}">
      <dsp:nvSpPr>
        <dsp:cNvPr id="0" name=""/>
        <dsp:cNvSpPr/>
      </dsp:nvSpPr>
      <dsp:spPr>
        <a:xfrm rot="20690506">
          <a:off x="5893910" y="2027931"/>
          <a:ext cx="98228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982280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690506">
        <a:off x="6360493" y="2013250"/>
        <a:ext cx="49114" cy="49114"/>
      </dsp:txXfrm>
    </dsp:sp>
    <dsp:sp modelId="{30E7B6AA-B589-42F5-B263-2F67E7BFE06E}">
      <dsp:nvSpPr>
        <dsp:cNvPr id="0" name=""/>
        <dsp:cNvSpPr/>
      </dsp:nvSpPr>
      <dsp:spPr>
        <a:xfrm>
          <a:off x="6671141" y="1120212"/>
          <a:ext cx="2409803" cy="102733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71141" y="1120212"/>
        <a:ext cx="2409803" cy="1027337"/>
      </dsp:txXfrm>
    </dsp:sp>
    <dsp:sp modelId="{6CE479B8-58DF-48DD-AC0B-D0C5FC6877CB}">
      <dsp:nvSpPr>
        <dsp:cNvPr id="0" name=""/>
        <dsp:cNvSpPr/>
      </dsp:nvSpPr>
      <dsp:spPr>
        <a:xfrm rot="1257101">
          <a:off x="5763272" y="3242184"/>
          <a:ext cx="135791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35791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57101">
        <a:off x="6408282" y="3218112"/>
        <a:ext cx="67895" cy="67895"/>
      </dsp:txXfrm>
    </dsp:sp>
    <dsp:sp modelId="{A6529843-AF44-44C9-93DF-E3B0991FDD04}">
      <dsp:nvSpPr>
        <dsp:cNvPr id="0" name=""/>
        <dsp:cNvSpPr/>
      </dsp:nvSpPr>
      <dsp:spPr>
        <a:xfrm>
          <a:off x="7001066" y="3115312"/>
          <a:ext cx="1603381" cy="1315379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170,5тыс. рублей </a:t>
          </a:r>
        </a:p>
      </dsp:txBody>
      <dsp:txXfrm>
        <a:off x="7001066" y="3115312"/>
        <a:ext cx="1603381" cy="1315379"/>
      </dsp:txXfrm>
    </dsp:sp>
    <dsp:sp modelId="{1BB1C879-ADD1-46CE-9D67-364F5ECE1CD3}">
      <dsp:nvSpPr>
        <dsp:cNvPr id="0" name=""/>
        <dsp:cNvSpPr/>
      </dsp:nvSpPr>
      <dsp:spPr>
        <a:xfrm rot="2544395">
          <a:off x="5301025" y="3438811"/>
          <a:ext cx="528239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28239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544395">
        <a:off x="5551939" y="3435481"/>
        <a:ext cx="26411" cy="26411"/>
      </dsp:txXfrm>
    </dsp:sp>
    <dsp:sp modelId="{5A8679B6-7689-4D75-A7A5-C24CDE107484}">
      <dsp:nvSpPr>
        <dsp:cNvPr id="0" name=""/>
        <dsp:cNvSpPr/>
      </dsp:nvSpPr>
      <dsp:spPr>
        <a:xfrm>
          <a:off x="5293396" y="3598189"/>
          <a:ext cx="1582862" cy="650284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1 034,1 тыс. рублей</a:t>
          </a:r>
        </a:p>
      </dsp:txBody>
      <dsp:txXfrm>
        <a:off x="5293396" y="3598189"/>
        <a:ext cx="1582862" cy="650284"/>
      </dsp:txXfrm>
    </dsp:sp>
    <dsp:sp modelId="{A5A442AC-CDA8-474B-92EE-3D632F0EC957}">
      <dsp:nvSpPr>
        <dsp:cNvPr id="0" name=""/>
        <dsp:cNvSpPr/>
      </dsp:nvSpPr>
      <dsp:spPr>
        <a:xfrm rot="6682095">
          <a:off x="3891274" y="3608454"/>
          <a:ext cx="48995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48995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6682095">
        <a:off x="4124003" y="3606081"/>
        <a:ext cx="24497" cy="24497"/>
      </dsp:txXfrm>
    </dsp:sp>
    <dsp:sp modelId="{D418F6EB-147F-4047-B751-E8166DE58772}">
      <dsp:nvSpPr>
        <dsp:cNvPr id="0" name=""/>
        <dsp:cNvSpPr/>
      </dsp:nvSpPr>
      <dsp:spPr>
        <a:xfrm>
          <a:off x="2499558" y="3797457"/>
          <a:ext cx="2360476" cy="197502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7 335,6 тыс. рублей </a:t>
          </a:r>
        </a:p>
      </dsp:txBody>
      <dsp:txXfrm>
        <a:off x="2499558" y="3797457"/>
        <a:ext cx="2360476" cy="1975025"/>
      </dsp:txXfrm>
    </dsp:sp>
    <dsp:sp modelId="{E5D811FC-7971-4430-8A28-1798A91448B2}">
      <dsp:nvSpPr>
        <dsp:cNvPr id="0" name=""/>
        <dsp:cNvSpPr/>
      </dsp:nvSpPr>
      <dsp:spPr>
        <a:xfrm rot="8382214">
          <a:off x="2108283" y="3831463"/>
          <a:ext cx="181757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81757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8382214">
        <a:off x="2971631" y="3795899"/>
        <a:ext cx="90878" cy="90878"/>
      </dsp:txXfrm>
    </dsp:sp>
    <dsp:sp modelId="{B73BB58B-01B7-42F4-9905-9F1B2B2B2E86}">
      <dsp:nvSpPr>
        <dsp:cNvPr id="0" name=""/>
        <dsp:cNvSpPr/>
      </dsp:nvSpPr>
      <dsp:spPr>
        <a:xfrm>
          <a:off x="1187623" y="4129844"/>
          <a:ext cx="1257343" cy="145939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130,5 тыс. рублей </a:t>
          </a:r>
        </a:p>
      </dsp:txBody>
      <dsp:txXfrm>
        <a:off x="1187623" y="4129844"/>
        <a:ext cx="1257343" cy="1459395"/>
      </dsp:txXfrm>
    </dsp:sp>
    <dsp:sp modelId="{BC211171-4868-4B1B-8C84-7AFE7DA92B72}">
      <dsp:nvSpPr>
        <dsp:cNvPr id="0" name=""/>
        <dsp:cNvSpPr/>
      </dsp:nvSpPr>
      <dsp:spPr>
        <a:xfrm rot="9740243">
          <a:off x="2112419" y="3115657"/>
          <a:ext cx="1169064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169064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740243">
        <a:off x="2667724" y="3096306"/>
        <a:ext cx="58453" cy="58453"/>
      </dsp:txXfrm>
    </dsp:sp>
    <dsp:sp modelId="{9779251D-D94F-458D-8625-FA8430489ABD}">
      <dsp:nvSpPr>
        <dsp:cNvPr id="0" name=""/>
        <dsp:cNvSpPr/>
      </dsp:nvSpPr>
      <dsp:spPr>
        <a:xfrm rot="20420645">
          <a:off x="73151" y="3161626"/>
          <a:ext cx="2367149" cy="84501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558,8 тыс. рублей </a:t>
          </a:r>
        </a:p>
      </dsp:txBody>
      <dsp:txXfrm rot="20420645">
        <a:off x="73151" y="3161626"/>
        <a:ext cx="2367149" cy="845011"/>
      </dsp:txXfrm>
    </dsp:sp>
    <dsp:sp modelId="{38A04AD7-3C30-42FD-9169-981E636C19E5}">
      <dsp:nvSpPr>
        <dsp:cNvPr id="0" name=""/>
        <dsp:cNvSpPr/>
      </dsp:nvSpPr>
      <dsp:spPr>
        <a:xfrm rot="10851637">
          <a:off x="1507036" y="2487918"/>
          <a:ext cx="157147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57147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51637">
        <a:off x="2253487" y="2458507"/>
        <a:ext cx="78573" cy="78573"/>
      </dsp:txXfrm>
    </dsp:sp>
    <dsp:sp modelId="{21AB2C71-7445-44F1-88DA-8920B87614F7}">
      <dsp:nvSpPr>
        <dsp:cNvPr id="0" name=""/>
        <dsp:cNvSpPr/>
      </dsp:nvSpPr>
      <dsp:spPr>
        <a:xfrm>
          <a:off x="0" y="2053919"/>
          <a:ext cx="1507397" cy="841510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5 721,2 тыс. рублей</a:t>
          </a:r>
        </a:p>
      </dsp:txBody>
      <dsp:txXfrm>
        <a:off x="0" y="2053919"/>
        <a:ext cx="1507397" cy="841510"/>
      </dsp:txXfrm>
    </dsp:sp>
    <dsp:sp modelId="{99677BB3-F1C5-4CB0-8F76-474EB9E30F4C}">
      <dsp:nvSpPr>
        <dsp:cNvPr id="0" name=""/>
        <dsp:cNvSpPr/>
      </dsp:nvSpPr>
      <dsp:spPr>
        <a:xfrm rot="12366362">
          <a:off x="2461202" y="1739655"/>
          <a:ext cx="1007208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07208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366362">
        <a:off x="2939626" y="1724351"/>
        <a:ext cx="50360" cy="50360"/>
      </dsp:txXfrm>
    </dsp:sp>
    <dsp:sp modelId="{111F73B1-C932-49ED-BD2F-6B7C496D2B33}">
      <dsp:nvSpPr>
        <dsp:cNvPr id="0" name=""/>
        <dsp:cNvSpPr/>
      </dsp:nvSpPr>
      <dsp:spPr>
        <a:xfrm>
          <a:off x="888927" y="688163"/>
          <a:ext cx="1867492" cy="1003386"/>
        </a:xfrm>
        <a:prstGeom prst="ellipse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37,0 тыс. рублей</a:t>
          </a:r>
          <a:endParaRPr lang="ru-RU" sz="12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8927" y="688163"/>
        <a:ext cx="1867492" cy="10033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40 076,8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175,2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15 092,8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563,3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366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14 974,2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8083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964,1 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604956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67840" tIns="749808" rIns="66784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604956" cy="907200"/>
      </dsp:txXfrm>
    </dsp:sp>
    <dsp:sp modelId="{9F272094-9CD0-4509-9786-0A048F61615B}">
      <dsp:nvSpPr>
        <dsp:cNvPr id="0" name=""/>
        <dsp:cNvSpPr/>
      </dsp:nvSpPr>
      <dsp:spPr>
        <a:xfrm>
          <a:off x="430247" y="24023"/>
          <a:ext cx="6472097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–5 735,2тыс.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247" y="24023"/>
        <a:ext cx="6472097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604956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61193" y="1728196"/>
          <a:ext cx="684494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–4 404,6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1193" y="1728196"/>
        <a:ext cx="684494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604956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1540" y="3312367"/>
          <a:ext cx="6962106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–4 473,1 тыс.  руб.</a:t>
          </a:r>
        </a:p>
      </dsp:txBody>
      <dsp:txXfrm>
        <a:off x="411540" y="3312367"/>
        <a:ext cx="6962106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167,8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172,0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513"/>
        <a:ext cx="3126089" cy="1250435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882,0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07800"/>
        <a:ext cx="2594654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427010"/>
        <a:ext cx="3126089" cy="1250435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533297"/>
        <a:ext cx="2594654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41" y="2808316"/>
        <a:ext cx="3126089" cy="1250435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2958793"/>
        <a:ext cx="2594654" cy="103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Решение о бюджете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2023 год и на плановый период 2024 и 2025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539198422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Грушево-Дубовского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 год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268760"/>
            <a:ext cx="1296144" cy="108012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35,0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4048" y="5733256"/>
            <a:ext cx="1728192" cy="79208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24 079,7 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8064" y="4581128"/>
            <a:ext cx="144016" cy="11521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420888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3789040"/>
            <a:ext cx="648072" cy="62097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3429000"/>
            <a:ext cx="2016224" cy="8640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национальная экономика 80,0 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348932735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6112573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78348668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522327717"/>
              </p:ext>
            </p:extLst>
          </p:nvPr>
        </p:nvGraphicFramePr>
        <p:xfrm>
          <a:off x="431540" y="1628800"/>
          <a:ext cx="8604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612921"/>
            <a:ext cx="1944216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8621725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8395175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9684409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28" name="Picture 4" descr="Башкирия получит 14,8 млрд рублей на развитие транспортной инфраструктуры -  МК Уф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9874578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2" name="AutoShape 2" descr="Требования безопасности и охраны окружающей ср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381778"/>
            <a:ext cx="3024336" cy="2991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126150040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66782550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Донские власти завершат строительство Гундоро-Гуковского водовода раньше  срока | Новости партнеров на РБК+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3336305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132530662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401335607"/>
              </p:ext>
            </p:extLst>
          </p:nvPr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Муниципальное имущество - ЖКХ, инфраструктура, среда проживания -  Пиндушское городское посе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132856"/>
            <a:ext cx="424847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440160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1542,4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919,1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46410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1275,1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83360"/>
            <a:ext cx="6456780" cy="2541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</a:t>
            </a:r>
          </a:p>
          <a:p>
            <a:pPr algn="ctr"/>
            <a:r>
              <a:rPr lang="ru-RU" dirty="0" smtClean="0"/>
              <a:t>160,0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</a:p>
          <a:p>
            <a:pPr algn="ctr"/>
            <a:r>
              <a:rPr lang="ru-RU" dirty="0" smtClean="0"/>
              <a:t>160,0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</a:p>
          <a:p>
            <a:pPr algn="ctr"/>
            <a:r>
              <a:rPr lang="ru-RU" dirty="0" smtClean="0"/>
              <a:t>160,0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4676"/>
            <a:ext cx="4680520" cy="30225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97758"/>
            <a:ext cx="4536504" cy="25075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2312" y="1133128"/>
            <a:ext cx="1728192" cy="2088232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539552" y="3395188"/>
            <a:ext cx="8208912" cy="3403710"/>
          </a:xfrm>
          <a:prstGeom prst="horizontalScroll">
            <a:avLst/>
          </a:prstGeom>
          <a:solidFill>
            <a:schemeClr val="tx1">
              <a:lumMod val="65000"/>
              <a:lumOff val="35000"/>
              <a:alpha val="26000"/>
            </a:scheme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Грушево-Дубовского сельского поселения проект бюджета Грушево-Дубовского сельского поселения Белокалитвинского района на 2023-2025 годы утвержден решением Собрания депутатов Грушево-Дубовского сельского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42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27.12.2022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9675775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1340768"/>
            <a:ext cx="4752528" cy="41044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Формирование показателей местного бюджета осуществлялось на основе прогноза социально-экономического развития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Грушево-Дубовского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сельского поселения  с учетом уровня инфляции в 2023 году – 5,5 %; в 2024 году -4,0%, в 2025 году – 4,0%.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 descr="https://avatars.mds.yandex.net/i?id=28caa1fb8463d7f491612408a1f282d1-5220443-images-thumbs&amp;ref=rim&amp;n=33&amp;w=225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963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3851129615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4024415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2023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40 252,0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40 252,0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7  418,9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320,6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3 850,2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28 536,0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7 652,6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117,6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962,0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 25 148,8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5 735,2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параметры местного бюджета на 2024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Доходы бюджета                                   15 656,1 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Расходы бюджета                                 15 656,1 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 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7  977,1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  333,6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имущество 3 850,2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2,9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Штрафы, санкции, возмещение ущерба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Безвозмездные поступления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3 368,3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Общегосударственные вопросы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8 393,2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оборона 122,8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экономика 70,0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Жилишно-коммунальное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хозяйство    1 987,8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 4 404,6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Пенсионное обеспечение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599,7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60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15 938,3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15 938,3тыс.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8 566,2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3 850,2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3 073,4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8 836,6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70,0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 1 720,5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4 473,1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631,1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787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1237</Words>
  <Application>Microsoft Office PowerPoint</Application>
  <PresentationFormat>Экран (4:3)</PresentationFormat>
  <Paragraphs>266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Администрация Грушево-Дубовского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Расходы бюджета Грушево-Дубовского сельского поселения на 2023 год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Grushevka</cp:lastModifiedBy>
  <cp:revision>67</cp:revision>
  <dcterms:modified xsi:type="dcterms:W3CDTF">2022-12-30T11:15:44Z</dcterms:modified>
</cp:coreProperties>
</file>