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268" r:id="rId10"/>
    <p:sldId id="350" r:id="rId11"/>
    <p:sldId id="355" r:id="rId12"/>
    <p:sldId id="356" r:id="rId13"/>
    <p:sldId id="379" r:id="rId14"/>
    <p:sldId id="380" r:id="rId15"/>
    <p:sldId id="358" r:id="rId16"/>
    <p:sldId id="369" r:id="rId17"/>
    <p:sldId id="370" r:id="rId18"/>
    <p:sldId id="381" r:id="rId19"/>
    <p:sldId id="371" r:id="rId20"/>
    <p:sldId id="372" r:id="rId21"/>
    <p:sldId id="382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7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2022 год - 432,5</c:v>
                </c:pt>
                <c:pt idx="1">
                  <c:v>2023 год -449,8</c:v>
                </c:pt>
                <c:pt idx="2">
                  <c:v>2024 год - 467,7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432.5</c:v>
                </c:pt>
                <c:pt idx="1">
                  <c:v>449.8</c:v>
                </c:pt>
                <c:pt idx="2">
                  <c:v>467.7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A40-BFD8-80151256B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7191424"/>
        <c:axId val="117192960"/>
        <c:axId val="0"/>
      </c:bar3DChart>
      <c:catAx>
        <c:axId val="11719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192960"/>
        <c:crosses val="autoZero"/>
        <c:auto val="1"/>
        <c:lblAlgn val="ctr"/>
        <c:lblOffset val="100"/>
        <c:noMultiLvlLbl val="0"/>
      </c:catAx>
      <c:valAx>
        <c:axId val="11719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9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2991"/>
          <c:y val="0.21108648334848568"/>
          <c:w val="0.29930952571754321"/>
          <c:h val="0.161978481264210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0-E353-41F7-8896-D7653B92CE8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E353-41F7-8896-D7653B92CE8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E353-41F7-8896-D7653B92CE88}"/>
              </c:ext>
            </c:extLst>
          </c:dPt>
          <c:dLbls>
            <c:dLbl>
              <c:idx val="0"/>
              <c:layout>
                <c:manualLayout>
                  <c:x val="6.288804685418431E-2"/>
                  <c:y val="-4.318013744619885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20,0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8421060393488"/>
                      <c:h val="0.11351180033126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53-41F7-8896-D7653B92CE88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53-41F7-8896-D7653B92CE88}"/>
                </c:ext>
              </c:extLst>
            </c:dLbl>
            <c:dLbl>
              <c:idx val="2"/>
              <c:layout>
                <c:manualLayout>
                  <c:x val="2.3294117762726493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53-41F7-8896-D7653B92CE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3-41F7-8896-D7653B92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208256"/>
        <c:axId val="58209792"/>
        <c:axId val="0"/>
      </c:bar3DChart>
      <c:catAx>
        <c:axId val="582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09792"/>
        <c:crosses val="autoZero"/>
        <c:auto val="1"/>
        <c:lblAlgn val="ctr"/>
        <c:lblOffset val="100"/>
        <c:noMultiLvlLbl val="0"/>
      </c:catAx>
      <c:valAx>
        <c:axId val="582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2022 год и на плановый период 2023 и 2024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2022 – 2024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2022 – 2024 годы (Постановление Администрации Грушево-Дубовского сельского поселения от 15.11.2021 № 74 )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2022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86,1 </a:t>
          </a:r>
          <a:r>
            <a:rPr lang="ru-RU" sz="2400" dirty="0" smtClean="0"/>
            <a:t>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36,1 </a:t>
          </a:r>
          <a:r>
            <a:rPr lang="ru-RU" dirty="0" smtClean="0"/>
            <a:t>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36,1тыс</a:t>
          </a:r>
          <a:r>
            <a:rPr lang="ru-RU" sz="2400" dirty="0" smtClean="0"/>
            <a:t>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800" dirty="0" smtClean="0"/>
            <a:t>5218,7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</a:t>
          </a:r>
          <a:r>
            <a:rPr lang="ru-RU" sz="2000" dirty="0" smtClean="0"/>
            <a:t>год – </a:t>
          </a:r>
          <a:r>
            <a:rPr lang="ru-RU" sz="2000" dirty="0" smtClean="0"/>
            <a:t>5338,4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год-5369,0 </a:t>
          </a:r>
          <a:r>
            <a:rPr lang="ru-RU" sz="1600" dirty="0" smtClean="0"/>
            <a:t>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800" dirty="0" smtClean="0"/>
            <a:t>70,0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</a:t>
          </a:r>
          <a:r>
            <a:rPr lang="ru-RU" sz="2000" dirty="0" smtClean="0"/>
            <a:t>год – </a:t>
          </a:r>
          <a:r>
            <a:rPr lang="ru-RU" sz="2000" dirty="0" smtClean="0"/>
            <a:t>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</a:t>
          </a:r>
          <a:r>
            <a:rPr lang="ru-RU" sz="2000" dirty="0" smtClean="0"/>
            <a:t>год – </a:t>
          </a:r>
          <a:r>
            <a:rPr lang="ru-RU" sz="2000" dirty="0" smtClean="0"/>
            <a:t>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12 556,5тыс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242,6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50,0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106,8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934,0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5 178,0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130,6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432,5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Культура 5330,2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0" custScaleX="145447" custScaleY="132006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0" custScaleX="164371" custScaleY="145447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0" custScaleX="145447" custScaleY="145447" custRadScaleRad="168737" custRadScaleInc="-8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0" custScaleX="145447" custScaleY="145447" custRadScaleRad="164109" custRadScaleInc="-146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0" custScaleX="145447" custScaleY="145447" custRadScaleRad="150138" custRadScaleInc="-109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0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0" custScaleX="145447" custScaleY="145447" custRadScaleRad="100241" custRadScaleInc="-18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0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0" custScaleX="145447" custScaleY="138726" custRadScaleRad="108937" custRadScaleInc="3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0" custScaleX="145447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0" custScaleX="145447" custScaleY="118568" custRadScaleRad="147599" custRadScaleInc="-11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0" custScaleX="150231" custScaleY="150229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12 242,6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313,9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12 136,8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636,0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12 222,9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718,4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–5 330,2 тыс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–5 162,7 тыс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–5 143,9 тыс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122,6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128,2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128,8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2022 год и на плановый период 2023 и 2024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2022 – 2024 годы (Постановление Администрации Грушево-Дубовского сельского поселения от 15.11.2021 № 74 )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2022 – 2024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80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2022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86,1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36,1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36,1тыс</a:t>
          </a:r>
          <a:r>
            <a:rPr lang="ru-RU" sz="2400" kern="1200" dirty="0" smtClean="0"/>
            <a:t>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5218,7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5338,4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год-5369,0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70,0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03199"/>
        <a:ext cx="4267200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200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200" cy="109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kern="1200" dirty="0"/>
        </a:p>
      </dsp:txBody>
      <dsp:txXfrm>
        <a:off x="4031139" y="1494553"/>
        <a:ext cx="1700783" cy="1468958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78322" y="1180906"/>
        <a:ext cx="370265" cy="361598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94" y="309676"/>
        <a:ext cx="748891" cy="82790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42663" y="3207333"/>
        <a:ext cx="143701" cy="361598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698" y="3966909"/>
        <a:ext cx="2291014" cy="1903548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06310" y="2054141"/>
        <a:ext cx="112223" cy="361598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5" y="1618736"/>
        <a:ext cx="2014490" cy="1246774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71710" y="2835215"/>
        <a:ext cx="413714" cy="361598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951" y="3160756"/>
        <a:ext cx="1596311" cy="1433130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981" y="1712647"/>
        <a:ext cx="286768" cy="361598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24" y="589873"/>
        <a:ext cx="1902492" cy="180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12 556,5тыс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451818" y="2065899"/>
        <a:ext cx="2240363" cy="1330877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2279959" y="171147"/>
        <a:ext cx="1102065" cy="1000220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242,6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334002" y="228245"/>
        <a:ext cx="1245453" cy="1102065"/>
      </dsp:txXfrm>
    </dsp:sp>
    <dsp:sp modelId="{9A99AA90-6398-4A9E-9C90-9A289D0B4ED1}">
      <dsp:nvSpPr>
        <dsp:cNvPr id="0" name=""/>
        <dsp:cNvSpPr/>
      </dsp:nvSpPr>
      <dsp:spPr>
        <a:xfrm rot="19695507">
          <a:off x="5546538" y="1610354"/>
          <a:ext cx="164099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64099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26012" y="1579876"/>
        <a:ext cx="82049" cy="82049"/>
      </dsp:txXfrm>
    </dsp:sp>
    <dsp:sp modelId="{8E90EB8E-B405-4CFE-8B98-4A3730E11E4A}">
      <dsp:nvSpPr>
        <dsp:cNvPr id="0" name=""/>
        <dsp:cNvSpPr/>
      </dsp:nvSpPr>
      <dsp:spPr>
        <a:xfrm>
          <a:off x="6948256" y="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7176501" y="228245"/>
        <a:ext cx="1102065" cy="1102065"/>
      </dsp:txXfrm>
    </dsp:sp>
    <dsp:sp modelId="{D23AFAD6-9784-476C-B26A-F6CCAEF2A753}">
      <dsp:nvSpPr>
        <dsp:cNvPr id="0" name=""/>
        <dsp:cNvSpPr/>
      </dsp:nvSpPr>
      <dsp:spPr>
        <a:xfrm rot="21122233">
          <a:off x="6107453" y="2410972"/>
          <a:ext cx="1358931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58931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2946" y="2387546"/>
        <a:ext cx="67946" cy="67946"/>
      </dsp:txXfrm>
    </dsp:sp>
    <dsp:sp modelId="{30E7B6AA-B589-42F5-B263-2F67E7BFE06E}">
      <dsp:nvSpPr>
        <dsp:cNvPr id="0" name=""/>
        <dsp:cNvSpPr/>
      </dsp:nvSpPr>
      <dsp:spPr>
        <a:xfrm>
          <a:off x="7452320" y="144016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50,0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680565" y="1668407"/>
        <a:ext cx="1102065" cy="1102065"/>
      </dsp:txXfrm>
    </dsp:sp>
    <dsp:sp modelId="{6CE479B8-58DF-48DD-AC0B-D0C5FC6877CB}">
      <dsp:nvSpPr>
        <dsp:cNvPr id="0" name=""/>
        <dsp:cNvSpPr/>
      </dsp:nvSpPr>
      <dsp:spPr>
        <a:xfrm rot="2081100">
          <a:off x="5482500" y="3823405"/>
          <a:ext cx="136553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6553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1129" y="3799814"/>
        <a:ext cx="68276" cy="68276"/>
      </dsp:txXfrm>
    </dsp:sp>
    <dsp:sp modelId="{A6529843-AF44-44C9-93DF-E3B0991FDD04}">
      <dsp:nvSpPr>
        <dsp:cNvPr id="0" name=""/>
        <dsp:cNvSpPr/>
      </dsp:nvSpPr>
      <dsp:spPr>
        <a:xfrm>
          <a:off x="6588218" y="388667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106,8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6816463" y="4114917"/>
        <a:ext cx="1102065" cy="1102065"/>
      </dsp:txXfrm>
    </dsp:sp>
    <dsp:sp modelId="{1BB1C879-ADD1-46CE-9D67-364F5ECE1CD3}">
      <dsp:nvSpPr>
        <dsp:cNvPr id="0" name=""/>
        <dsp:cNvSpPr/>
      </dsp:nvSpPr>
      <dsp:spPr>
        <a:xfrm rot="3476867">
          <a:off x="5015721" y="3798871"/>
          <a:ext cx="462608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462608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5460" y="3797853"/>
        <a:ext cx="23130" cy="23130"/>
      </dsp:txXfrm>
    </dsp:sp>
    <dsp:sp modelId="{5A8679B6-7689-4D75-A7A5-C24CDE107484}">
      <dsp:nvSpPr>
        <dsp:cNvPr id="0" name=""/>
        <dsp:cNvSpPr/>
      </dsp:nvSpPr>
      <dsp:spPr>
        <a:xfrm>
          <a:off x="5004055" y="3886674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934,0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5232300" y="4114919"/>
        <a:ext cx="1102065" cy="1102065"/>
      </dsp:txXfrm>
    </dsp:sp>
    <dsp:sp modelId="{A5A442AC-CDA8-474B-92EE-3D632F0EC957}">
      <dsp:nvSpPr>
        <dsp:cNvPr id="0" name=""/>
        <dsp:cNvSpPr/>
      </dsp:nvSpPr>
      <dsp:spPr>
        <a:xfrm rot="7943468">
          <a:off x="3317544" y="3768320"/>
          <a:ext cx="59645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9645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0860" y="3763955"/>
        <a:ext cx="29822" cy="29822"/>
      </dsp:txXfrm>
    </dsp:sp>
    <dsp:sp modelId="{D418F6EB-147F-4047-B751-E8166DE58772}">
      <dsp:nvSpPr>
        <dsp:cNvPr id="0" name=""/>
        <dsp:cNvSpPr/>
      </dsp:nvSpPr>
      <dsp:spPr>
        <a:xfrm>
          <a:off x="2123720" y="3816428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5 178,0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2351965" y="4034126"/>
        <a:ext cx="1102065" cy="1051139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130,6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407748" y="4008664"/>
        <a:ext cx="1102065" cy="1102065"/>
      </dsp:txXfrm>
    </dsp:sp>
    <dsp:sp modelId="{BC211171-4868-4B1B-8C84-7AFE7DA92B72}">
      <dsp:nvSpPr>
        <dsp:cNvPr id="0" name=""/>
        <dsp:cNvSpPr/>
      </dsp:nvSpPr>
      <dsp:spPr>
        <a:xfrm rot="10659294">
          <a:off x="2024715" y="2805303"/>
          <a:ext cx="96726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6726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484165" y="2791668"/>
        <a:ext cx="48363" cy="48363"/>
      </dsp:txXfrm>
    </dsp:sp>
    <dsp:sp modelId="{9779251D-D94F-458D-8625-FA8430489ABD}">
      <dsp:nvSpPr>
        <dsp:cNvPr id="0" name=""/>
        <dsp:cNvSpPr/>
      </dsp:nvSpPr>
      <dsp:spPr>
        <a:xfrm>
          <a:off x="467546" y="2232248"/>
          <a:ext cx="1558555" cy="1270530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432,5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695791" y="2418313"/>
        <a:ext cx="1102065" cy="898400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 5330,2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89625" y="246129"/>
        <a:ext cx="1138313" cy="1138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12 242,6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313,9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12 136,8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636,0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12 222,9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718,4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604956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67840" tIns="749808" rIns="66784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604956" cy="907200"/>
      </dsp:txXfrm>
    </dsp:sp>
    <dsp:sp modelId="{9F272094-9CD0-4509-9786-0A048F61615B}">
      <dsp:nvSpPr>
        <dsp:cNvPr id="0" name=""/>
        <dsp:cNvSpPr/>
      </dsp:nvSpPr>
      <dsp:spPr>
        <a:xfrm>
          <a:off x="430247" y="24023"/>
          <a:ext cx="6472097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–5 330,2 тыс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125" y="75901"/>
        <a:ext cx="6368341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604956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61193" y="1728196"/>
          <a:ext cx="6472338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–5 162,7 тыс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071" y="1780074"/>
        <a:ext cx="6368582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604956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1540" y="3312367"/>
          <a:ext cx="6499082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–5 143,9 тыс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 руб.</a:t>
          </a:r>
        </a:p>
      </dsp:txBody>
      <dsp:txXfrm>
        <a:off x="463418" y="3364245"/>
        <a:ext cx="6395326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122,6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128,2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128,8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314122"/>
        <a:ext cx="2500871" cy="625217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07800"/>
        <a:ext cx="1556793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1739619"/>
        <a:ext cx="2500871" cy="625217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533297"/>
        <a:ext cx="1556793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650" y="3120925"/>
        <a:ext cx="2500871" cy="625217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2958793"/>
        <a:ext cx="1556793" cy="103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ср 22.12.21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2022 год и на плановый период 2023 и 2024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22327717"/>
              </p:ext>
            </p:extLst>
          </p:nvPr>
        </p:nvGraphicFramePr>
        <p:xfrm>
          <a:off x="431540" y="1628800"/>
          <a:ext cx="8604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1612921"/>
            <a:ext cx="194421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21725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95175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84409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28" name="Picture 4" descr="Башкирия получит 14,8 млрд рублей на развитие транспортной инфраструктуры -  МК Уф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74578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2" name="AutoShape 2" descr="Требования безопасности и охраны окружающей ср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2381778"/>
            <a:ext cx="3024336" cy="29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6150040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782550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Донские власти завершат строительство Гундоро-Гуковского водовода раньше  срока | Новости партнеров на РБК+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33363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32530662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01335607"/>
              </p:ext>
            </p:extLst>
          </p:nvPr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Муниципальное имущество - ЖКХ, инфраструктура, среда проживания -  Пиндушское городское посе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2132856"/>
            <a:ext cx="424847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802,6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834,0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28588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857,9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83360"/>
            <a:ext cx="6456780" cy="2541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105,0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105,0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105,0 </a:t>
            </a:r>
            <a:r>
              <a:rPr lang="ru-RU" dirty="0" smtClean="0"/>
              <a:t>тыс. </a:t>
            </a:r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4676"/>
            <a:ext cx="4680520" cy="30225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3297758"/>
            <a:ext cx="4536504" cy="2507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5775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Грушево-Дубовского сельского поселения Белокалитвинского района является возвращение к трехлетнему бюджетному планированию 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2021-2026 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851129615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024415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12 556,5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12 556,5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6 452,3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0831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297,4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3 911,1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140968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1 789,9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5 436,1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242,6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218656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70,0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 1 020,1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5 330,2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432,5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251520" y="4653136"/>
            <a:ext cx="2808312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32,3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39198422"/>
              </p:ext>
            </p:extLst>
          </p:nvPr>
        </p:nvGraphicFramePr>
        <p:xfrm>
          <a:off x="0" y="1412776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556792"/>
            <a:ext cx="1296144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707904" y="5633864"/>
            <a:ext cx="1296144" cy="12241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63,1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9992" y="5157192"/>
            <a:ext cx="0" cy="3600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</p:cNvCxnSpPr>
          <p:nvPr/>
        </p:nvCxnSpPr>
        <p:spPr>
          <a:xfrm>
            <a:off x="4355976" y="2852936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4365104"/>
            <a:ext cx="720080" cy="396000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4221088"/>
            <a:ext cx="1368152" cy="1058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70,0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8932735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6112573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78348668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981</Words>
  <Application>Microsoft Office PowerPoint</Application>
  <PresentationFormat>Экран (4:3)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Грушево-Дубовского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поселения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modified xsi:type="dcterms:W3CDTF">2021-12-22T21:05:29Z</dcterms:modified>
</cp:coreProperties>
</file>