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259" r:id="rId9"/>
    <p:sldId id="366" r:id="rId10"/>
    <p:sldId id="268" r:id="rId11"/>
    <p:sldId id="350" r:id="rId12"/>
    <p:sldId id="355" r:id="rId13"/>
    <p:sldId id="356" r:id="rId14"/>
    <p:sldId id="358" r:id="rId15"/>
    <p:sldId id="369" r:id="rId16"/>
    <p:sldId id="370" r:id="rId17"/>
    <p:sldId id="371" r:id="rId18"/>
    <p:sldId id="372" r:id="rId19"/>
    <p:sldId id="376" r:id="rId20"/>
    <p:sldId id="378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1647,5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173,5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173,5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173,5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8611</c:v>
                </c:pt>
                <c:pt idx="1">
                  <c:v>5957.2</c:v>
                </c:pt>
                <c:pt idx="2">
                  <c:v>4635.3</c:v>
                </c:pt>
                <c:pt idx="3">
                  <c:v>4568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67732992"/>
        <c:axId val="67734528"/>
        <c:axId val="0"/>
      </c:bar3DChart>
      <c:catAx>
        <c:axId val="67732992"/>
        <c:scaling>
          <c:orientation val="minMax"/>
        </c:scaling>
        <c:axPos val="b"/>
        <c:majorTickMark val="none"/>
        <c:tickLblPos val="nextTo"/>
        <c:crossAx val="67734528"/>
        <c:crosses val="autoZero"/>
        <c:auto val="1"/>
        <c:lblAlgn val="ctr"/>
        <c:lblOffset val="100"/>
      </c:catAx>
      <c:valAx>
        <c:axId val="67734528"/>
        <c:scaling>
          <c:orientation val="minMax"/>
        </c:scaling>
        <c:delete val="1"/>
        <c:axPos val="l"/>
        <c:numFmt formatCode="General" sourceLinked="1"/>
        <c:tickLblPos val="none"/>
        <c:crossAx val="67732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2017 год - 26,9</c:v>
                </c:pt>
                <c:pt idx="1">
                  <c:v>2018 год -30,0</c:v>
                </c:pt>
                <c:pt idx="2">
                  <c:v>2019 год - 30,0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26.9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hape val="pyramid"/>
        <c:axId val="69073536"/>
        <c:axId val="73863552"/>
        <c:axId val="0"/>
      </c:bar3DChart>
      <c:catAx>
        <c:axId val="69073536"/>
        <c:scaling>
          <c:orientation val="minMax"/>
        </c:scaling>
        <c:axPos val="b"/>
        <c:tickLblPos val="nextTo"/>
        <c:crossAx val="73863552"/>
        <c:crosses val="autoZero"/>
        <c:auto val="1"/>
        <c:lblAlgn val="ctr"/>
        <c:lblOffset val="100"/>
      </c:catAx>
      <c:valAx>
        <c:axId val="73863552"/>
        <c:scaling>
          <c:orientation val="minMax"/>
        </c:scaling>
        <c:axPos val="l"/>
        <c:majorGridlines/>
        <c:numFmt formatCode="General" sourceLinked="1"/>
        <c:tickLblPos val="nextTo"/>
        <c:crossAx val="6907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313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09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7770267413748613E-2"/>
                  <c:y val="-5.446698732820557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30,0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1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461E-2"/>
                  <c:y val="-6.74353176444447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hape val="cylinder"/>
        <c:axId val="74275456"/>
        <c:axId val="74285440"/>
        <c:axId val="0"/>
      </c:bar3DChart>
      <c:catAx>
        <c:axId val="74275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285440"/>
        <c:crosses val="autoZero"/>
        <c:auto val="1"/>
        <c:lblAlgn val="ctr"/>
        <c:lblOffset val="100"/>
      </c:catAx>
      <c:valAx>
        <c:axId val="742854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275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Грушево-Дубовского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сельского поселения Белокалитвинского района на 2017 год и на плановый период 2018 и 2019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Грушево-Дубовского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сельского поселения на 2017 – 2019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Грушево-Дубовского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сельского поселения на 2017 – 2019 годы (Постановление Администрации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Грушево-Дубовского сельского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поселения от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14.11.2016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136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Грушево-Дубовского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2017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1600" dirty="0" smtClean="0"/>
            <a:t>4212,5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2018 год – </a:t>
          </a:r>
          <a:r>
            <a:rPr lang="ru-RU" sz="2000" dirty="0" smtClean="0"/>
            <a:t>4379</a:t>
          </a:r>
          <a:r>
            <a:rPr lang="ru-RU" sz="1600" dirty="0" smtClean="0"/>
            <a:t>,6тыс</a:t>
          </a:r>
          <a:r>
            <a:rPr lang="ru-RU" sz="1600" dirty="0" smtClean="0"/>
            <a:t>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2019 год – </a:t>
          </a:r>
          <a:r>
            <a:rPr lang="ru-RU" sz="2000" dirty="0" smtClean="0"/>
            <a:t>4373</a:t>
          </a:r>
          <a:r>
            <a:rPr lang="ru-RU" sz="1600" dirty="0" smtClean="0"/>
            <a:t>,1тыс</a:t>
          </a:r>
          <a:r>
            <a:rPr lang="ru-RU" sz="1600" dirty="0" smtClean="0"/>
            <a:t>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Грушево-Дубовского сельского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Грушево-Дубовского сельского 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8667,3тыс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0,0 тыс. рублей 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173,3 тыс.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рублей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Грушево-Дубовского сельского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200,0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51,6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731,9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рублей</a:t>
          </a:r>
          <a:endParaRPr lang="ru-RU" sz="1200" dirty="0" smtClean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4206,0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154,6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55,2тыс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. рублей </a:t>
          </a: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3043,6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рублей</a:t>
          </a:r>
          <a:endParaRPr lang="ru-RU" sz="1200" dirty="0" smtClean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95676" custScaleY="175645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10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10" custScaleX="145447" custScaleY="132006" custRadScaleRad="120588" custRadScaleInc="-22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10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10" custScaleX="164371" custScaleY="145447" custRadScaleRad="108481" custRadScaleInc="-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10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10" custScaleX="145447" custScaleY="145447" custRadScaleRad="178210" custRadScaleInc="-6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10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10" custScaleX="145447" custScaleY="145447" custRadScaleRad="127374" custRadScaleInc="-11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10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10" custScaleX="145447" custScaleY="145447" custRadScaleRad="180954" custRadScaleInc="-15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10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10" custScaleX="145447" custScaleY="145447" custRadScaleRad="106443" custRadScaleInc="-21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10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10" custScaleX="145447" custScaleY="138726" custRadScaleRad="104699" custRadScaleInc="2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7" presStyleCnt="10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7" presStyleCnt="10" custScaleX="145447" custScaleY="145447" custRadScaleRad="179110" custRadScaleInc="-4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8" presStyleCnt="10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8" presStyleCnt="10" custScaleX="145447" custScaleY="145447" custRadScaleRad="146894" custRadScaleInc="-86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9" presStyleCnt="10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9" presStyleCnt="10" custScaleX="150231" custScaleY="150229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45794F23-4D72-4CC6-9876-BD0349FB0272}" type="presOf" srcId="{D3913F27-E24C-40CD-AFE9-DDAE93138E32}" destId="{B73BB58B-01B7-42F4-9905-9F1B2B2B2E86}" srcOrd="0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99B5CCFF-7111-48AC-BC84-A9F49DD5BC60}" type="presOf" srcId="{F986B101-2D04-4E3D-8735-12066002DCA2}" destId="{E5D811FC-7971-4430-8A28-1798A91448B2}" srcOrd="0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5EA6CFF1-4856-444C-A8F5-061D62383179}" type="presOf" srcId="{F986B101-2D04-4E3D-8735-12066002DCA2}" destId="{DF6EDE72-0B1B-4A13-B586-C939D94F44B0}" srcOrd="1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52DE7E2-BFBD-4189-B0C1-D4F58042CF44}" srcId="{B179D74B-D7BA-4ED1-A72F-D0DA76E8417A}" destId="{052F7232-50DC-44E8-9F5D-8FEEAEB86E33}" srcOrd="8" destOrd="0" parTransId="{A2E5F42E-C718-432A-8A41-71BF82BBE18E}" sibTransId="{71ADD2D1-68BE-4C39-A17E-3E7AC1D147F0}"/>
    <dgm:cxn modelId="{67B53CC9-EAD6-4807-A826-60948956F288}" srcId="{B179D74B-D7BA-4ED1-A72F-D0DA76E8417A}" destId="{D3913F27-E24C-40CD-AFE9-DDAE93138E32}" srcOrd="7" destOrd="0" parTransId="{F986B101-2D04-4E3D-8735-12066002DCA2}" sibTransId="{CB8E9DCB-886A-4917-B75A-D6CABEF1A2D5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1B2D08A9-FD2B-4C26-B84F-A6C6038E479D}" srcId="{B179D74B-D7BA-4ED1-A72F-D0DA76E8417A}" destId="{C3B366E1-35BE-4501-9211-79E56F24F0B1}" srcOrd="9" destOrd="0" parTransId="{4199C120-FE21-41AC-9A33-F6885A63D66E}" sibTransId="{AB4F022C-2B6F-4D5A-8949-0266BBDB6FAD}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60630ECB-0F66-4A96-88C7-D14974AF94F5}" type="presParOf" srcId="{FC4E895A-5CB6-4776-9D34-BC12EF08CF61}" destId="{E5D811FC-7971-4430-8A28-1798A91448B2}" srcOrd="15" destOrd="0" presId="urn:microsoft.com/office/officeart/2005/8/layout/radial1"/>
    <dgm:cxn modelId="{1E5477C8-BE74-4181-A6AC-EF2228D19F5E}" type="presParOf" srcId="{E5D811FC-7971-4430-8A28-1798A91448B2}" destId="{DF6EDE72-0B1B-4A13-B586-C939D94F44B0}" srcOrd="0" destOrd="0" presId="urn:microsoft.com/office/officeart/2005/8/layout/radial1"/>
    <dgm:cxn modelId="{B71F70F3-85DE-4293-A77D-B30C5E5802C5}" type="presParOf" srcId="{FC4E895A-5CB6-4776-9D34-BC12EF08CF61}" destId="{B73BB58B-01B7-42F4-9905-9F1B2B2B2E86}" srcOrd="16" destOrd="0" presId="urn:microsoft.com/office/officeart/2005/8/layout/radial1"/>
    <dgm:cxn modelId="{056F96FF-72E0-4896-8E1B-3A25063FD02C}" type="presParOf" srcId="{FC4E895A-5CB6-4776-9D34-BC12EF08CF61}" destId="{BC211171-4868-4B1B-8C84-7AFE7DA92B72}" srcOrd="17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8" destOrd="0" presId="urn:microsoft.com/office/officeart/2005/8/layout/radial1"/>
    <dgm:cxn modelId="{F7F15935-6194-4385-A09A-61576EDE1BCE}" type="presParOf" srcId="{FC4E895A-5CB6-4776-9D34-BC12EF08CF61}" destId="{38A04AD7-3C30-42FD-9169-981E636C19E5}" srcOrd="1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2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8284,3тыс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383,0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8418,0тыс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383,0 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8706,7тыс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412,2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3057,2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2799,6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2925,5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136,4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145,4тыс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145,4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2017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19,2 </a:t>
          </a:r>
          <a:r>
            <a:rPr lang="ru-RU" sz="2400" dirty="0" smtClean="0"/>
            <a:t>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2018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19,2 </a:t>
          </a:r>
          <a:r>
            <a:rPr lang="ru-RU" dirty="0" smtClean="0"/>
            <a:t>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2019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19,2</a:t>
          </a:r>
          <a:r>
            <a:rPr lang="ru-RU" sz="2400" dirty="0" smtClean="0"/>
            <a:t> </a:t>
          </a:r>
          <a:r>
            <a:rPr lang="ru-RU" sz="2400" dirty="0" smtClean="0"/>
            <a:t>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4218" custLinFactNeighborY="20561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2017 год и на плановый период 2018 и 2019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2017 – 2019 годы (Постановление Администрации Литвиновского сельского поселения от 03.11.2016 № 03 )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Литвиновскогоо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2017 – 2019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2017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1600" kern="1200" dirty="0" smtClean="0"/>
            <a:t>4119,8 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2018 год – </a:t>
          </a:r>
          <a:r>
            <a:rPr lang="ru-RU" sz="1600" kern="1200" dirty="0" smtClean="0"/>
            <a:t>2728,1тыс.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2019 год – </a:t>
          </a:r>
          <a:r>
            <a:rPr lang="ru-RU" sz="1600" kern="1200" dirty="0" smtClean="0"/>
            <a:t>2723,8тыс.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Литвиновскогосельского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 сельского 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7823" y="1790265"/>
          <a:ext cx="3168353" cy="1882145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9675,7тыс.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87823" y="1790265"/>
        <a:ext cx="3168353" cy="1882145"/>
      </dsp:txXfrm>
    </dsp:sp>
    <dsp:sp modelId="{2CB797D3-131D-4B40-8D1C-3C0BCCD4E26A}">
      <dsp:nvSpPr>
        <dsp:cNvPr id="0" name=""/>
        <dsp:cNvSpPr/>
      </dsp:nvSpPr>
      <dsp:spPr>
        <a:xfrm rot="13787899">
          <a:off x="3152589" y="1550830"/>
          <a:ext cx="8613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86131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787899">
        <a:off x="3561714" y="1539844"/>
        <a:ext cx="43065" cy="43065"/>
      </dsp:txXfrm>
    </dsp:sp>
    <dsp:sp modelId="{9F81A141-1B04-4A03-B238-37F7A90993F2}">
      <dsp:nvSpPr>
        <dsp:cNvPr id="0" name=""/>
        <dsp:cNvSpPr/>
      </dsp:nvSpPr>
      <dsp:spPr>
        <a:xfrm>
          <a:off x="2051714" y="-36006"/>
          <a:ext cx="1558555" cy="1414526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051714" y="-36006"/>
        <a:ext cx="1558555" cy="1414526"/>
      </dsp:txXfrm>
    </dsp:sp>
    <dsp:sp modelId="{09F81971-61A1-4CB0-8EEA-38BD69D84A68}">
      <dsp:nvSpPr>
        <dsp:cNvPr id="0" name=""/>
        <dsp:cNvSpPr/>
      </dsp:nvSpPr>
      <dsp:spPr>
        <a:xfrm rot="18321040">
          <a:off x="5077429" y="1641163"/>
          <a:ext cx="5208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0847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321040">
        <a:off x="5324832" y="1638689"/>
        <a:ext cx="26042" cy="26042"/>
      </dsp:txXfrm>
    </dsp:sp>
    <dsp:sp modelId="{B4689F4D-C616-4B5A-AB08-969AFEC6F29C}">
      <dsp:nvSpPr>
        <dsp:cNvPr id="0" name=""/>
        <dsp:cNvSpPr/>
      </dsp:nvSpPr>
      <dsp:spPr>
        <a:xfrm>
          <a:off x="5076060" y="0"/>
          <a:ext cx="1761337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173,3 тыс. рублей 1,8%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76060" y="0"/>
        <a:ext cx="1761337" cy="1558555"/>
      </dsp:txXfrm>
    </dsp:sp>
    <dsp:sp modelId="{9A99AA90-6398-4A9E-9C90-9A289D0B4ED1}">
      <dsp:nvSpPr>
        <dsp:cNvPr id="0" name=""/>
        <dsp:cNvSpPr/>
      </dsp:nvSpPr>
      <dsp:spPr>
        <a:xfrm rot="19884525">
          <a:off x="5623765" y="1631121"/>
          <a:ext cx="18951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89511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884525">
        <a:off x="6523945" y="1594290"/>
        <a:ext cx="94755" cy="94755"/>
      </dsp:txXfrm>
    </dsp:sp>
    <dsp:sp modelId="{8E90EB8E-B405-4CFE-8B98-4A3730E11E4A}">
      <dsp:nvSpPr>
        <dsp:cNvPr id="0" name=""/>
        <dsp:cNvSpPr/>
      </dsp:nvSpPr>
      <dsp:spPr>
        <a:xfrm>
          <a:off x="7308303" y="36000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23,2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08303" y="36000"/>
        <a:ext cx="1558555" cy="1558555"/>
      </dsp:txXfrm>
    </dsp:sp>
    <dsp:sp modelId="{D23AFAD6-9784-476C-B26A-F6CCAEF2A753}">
      <dsp:nvSpPr>
        <dsp:cNvPr id="0" name=""/>
        <dsp:cNvSpPr/>
      </dsp:nvSpPr>
      <dsp:spPr>
        <a:xfrm rot="21461170">
          <a:off x="6152317" y="2646659"/>
          <a:ext cx="50875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08754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1461170">
        <a:off x="6393975" y="2644487"/>
        <a:ext cx="25437" cy="25437"/>
      </dsp:txXfrm>
    </dsp:sp>
    <dsp:sp modelId="{30E7B6AA-B589-42F5-B263-2F67E7BFE06E}">
      <dsp:nvSpPr>
        <dsp:cNvPr id="0" name=""/>
        <dsp:cNvSpPr/>
      </dsp:nvSpPr>
      <dsp:spPr>
        <a:xfrm>
          <a:off x="6660228" y="183619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</a:t>
          </a:r>
          <a:r>
            <a:rPr lang="ru-RU" sz="1200" kern="1200" dirty="0" err="1" smtClean="0">
              <a:effectLst/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15,0 тыс. рублей 0,2%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60228" y="1836196"/>
        <a:ext cx="1558555" cy="1558555"/>
      </dsp:txXfrm>
    </dsp:sp>
    <dsp:sp modelId="{6CE479B8-58DF-48DD-AC0B-D0C5FC6877CB}">
      <dsp:nvSpPr>
        <dsp:cNvPr id="0" name=""/>
        <dsp:cNvSpPr/>
      </dsp:nvSpPr>
      <dsp:spPr>
        <a:xfrm rot="1592817">
          <a:off x="5681271" y="3763689"/>
          <a:ext cx="195634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5634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592817">
        <a:off x="6610535" y="3725327"/>
        <a:ext cx="97817" cy="97817"/>
      </dsp:txXfrm>
    </dsp:sp>
    <dsp:sp modelId="{A6529843-AF44-44C9-93DF-E3B0991FDD04}">
      <dsp:nvSpPr>
        <dsp:cNvPr id="0" name=""/>
        <dsp:cNvSpPr/>
      </dsp:nvSpPr>
      <dsp:spPr>
        <a:xfrm>
          <a:off x="7452325" y="3780417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79,2,0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0,82%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52325" y="3780417"/>
        <a:ext cx="1558555" cy="1558555"/>
      </dsp:txXfrm>
    </dsp:sp>
    <dsp:sp modelId="{1BB1C879-ADD1-46CE-9D67-364F5ECE1CD3}">
      <dsp:nvSpPr>
        <dsp:cNvPr id="0" name=""/>
        <dsp:cNvSpPr/>
      </dsp:nvSpPr>
      <dsp:spPr>
        <a:xfrm rot="3103632">
          <a:off x="5138514" y="3791142"/>
          <a:ext cx="5559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55947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103632">
        <a:off x="5402589" y="3787791"/>
        <a:ext cx="27797" cy="27797"/>
      </dsp:txXfrm>
    </dsp:sp>
    <dsp:sp modelId="{5A8679B6-7689-4D75-A7A5-C24CDE107484}">
      <dsp:nvSpPr>
        <dsp:cNvPr id="0" name=""/>
        <dsp:cNvSpPr/>
      </dsp:nvSpPr>
      <dsp:spPr>
        <a:xfrm>
          <a:off x="5292078" y="3852428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1027,3 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10,6 %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292078" y="3852428"/>
        <a:ext cx="1558555" cy="1558555"/>
      </dsp:txXfrm>
    </dsp:sp>
    <dsp:sp modelId="{A5A442AC-CDA8-474B-92EE-3D632F0EC957}">
      <dsp:nvSpPr>
        <dsp:cNvPr id="0" name=""/>
        <dsp:cNvSpPr/>
      </dsp:nvSpPr>
      <dsp:spPr>
        <a:xfrm rot="7789832">
          <a:off x="3437736" y="3765760"/>
          <a:ext cx="525369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5369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789832">
        <a:off x="3687287" y="3763172"/>
        <a:ext cx="26268" cy="26268"/>
      </dsp:txXfrm>
    </dsp:sp>
    <dsp:sp modelId="{D418F6EB-147F-4047-B751-E8166DE58772}">
      <dsp:nvSpPr>
        <dsp:cNvPr id="0" name=""/>
        <dsp:cNvSpPr/>
      </dsp:nvSpPr>
      <dsp:spPr>
        <a:xfrm>
          <a:off x="2267742" y="3816426"/>
          <a:ext cx="1558555" cy="148653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4206,8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43,5%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267742" y="3816426"/>
        <a:ext cx="1558555" cy="1486535"/>
      </dsp:txXfrm>
    </dsp:sp>
    <dsp:sp modelId="{E5D811FC-7971-4430-8A28-1798A91448B2}">
      <dsp:nvSpPr>
        <dsp:cNvPr id="0" name=""/>
        <dsp:cNvSpPr/>
      </dsp:nvSpPr>
      <dsp:spPr>
        <a:xfrm rot="9189583">
          <a:off x="1550758" y="3764167"/>
          <a:ext cx="191862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1862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189583">
        <a:off x="2462105" y="3726748"/>
        <a:ext cx="95931" cy="95931"/>
      </dsp:txXfrm>
    </dsp:sp>
    <dsp:sp modelId="{B73BB58B-01B7-42F4-9905-9F1B2B2B2E86}">
      <dsp:nvSpPr>
        <dsp:cNvPr id="0" name=""/>
        <dsp:cNvSpPr/>
      </dsp:nvSpPr>
      <dsp:spPr>
        <a:xfrm>
          <a:off x="179503" y="3780419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127,2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1,3%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9503" y="3780419"/>
        <a:ext cx="1558555" cy="1558555"/>
      </dsp:txXfrm>
    </dsp:sp>
    <dsp:sp modelId="{BC211171-4868-4B1B-8C84-7AFE7DA92B72}">
      <dsp:nvSpPr>
        <dsp:cNvPr id="0" name=""/>
        <dsp:cNvSpPr/>
      </dsp:nvSpPr>
      <dsp:spPr>
        <a:xfrm rot="10920351">
          <a:off x="2042536" y="2648809"/>
          <a:ext cx="948323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948323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920351">
        <a:off x="2492990" y="2635648"/>
        <a:ext cx="47416" cy="47416"/>
      </dsp:txXfrm>
    </dsp:sp>
    <dsp:sp modelId="{9779251D-D94F-458D-8625-FA8430489ABD}">
      <dsp:nvSpPr>
        <dsp:cNvPr id="0" name=""/>
        <dsp:cNvSpPr/>
      </dsp:nvSpPr>
      <dsp:spPr>
        <a:xfrm>
          <a:off x="484749" y="183620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125,8тыс.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1,3%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84749" y="1836206"/>
        <a:ext cx="1558555" cy="1558555"/>
      </dsp:txXfrm>
    </dsp:sp>
    <dsp:sp modelId="{38A04AD7-3C30-42FD-9169-981E636C19E5}">
      <dsp:nvSpPr>
        <dsp:cNvPr id="0" name=""/>
        <dsp:cNvSpPr/>
      </dsp:nvSpPr>
      <dsp:spPr>
        <a:xfrm rot="12476198">
          <a:off x="1556431" y="1637959"/>
          <a:ext cx="194722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4722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476198">
        <a:off x="2481363" y="1599826"/>
        <a:ext cx="97361" cy="97361"/>
      </dsp:txXfrm>
    </dsp:sp>
    <dsp:sp modelId="{21AB2C71-7445-44F1-88DA-8920B87614F7}">
      <dsp:nvSpPr>
        <dsp:cNvPr id="0" name=""/>
        <dsp:cNvSpPr/>
      </dsp:nvSpPr>
      <dsp:spPr>
        <a:xfrm>
          <a:off x="153872" y="10380"/>
          <a:ext cx="1609819" cy="160979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3940,9 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40,7 %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3872" y="10380"/>
        <a:ext cx="1609819" cy="16097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9455,8тыс.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219,9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8036,5тыс.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214,9,0 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19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 – 3940,9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 – 3940,9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– 3940,9 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206,4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125,8тыс.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125,8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5" cy="397621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82535" y="0"/>
          <a:ext cx="4804307" cy="3976215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2017 </a:t>
          </a:r>
          <a:endParaRPr lang="ru-RU" sz="4000" kern="1200" dirty="0"/>
        </a:p>
      </dsp:txBody>
      <dsp:txXfrm>
        <a:off x="1982535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88107" y="1192867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2018</a:t>
          </a:r>
          <a:endParaRPr lang="ru-RU" sz="4000" kern="1200" dirty="0"/>
        </a:p>
      </dsp:txBody>
      <dsp:txXfrm>
        <a:off x="1988107" y="1192867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7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2019</a:t>
          </a:r>
          <a:endParaRPr lang="ru-RU" sz="4000" kern="1200" dirty="0"/>
        </a:p>
      </dsp:txBody>
      <dsp:txXfrm>
        <a:off x="1988107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0,0 тыс. рублей</a:t>
          </a:r>
          <a:endParaRPr lang="ru-RU" sz="2400" kern="1200" dirty="0"/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0,0 тыс. рублей</a:t>
          </a:r>
          <a:endParaRPr lang="ru-RU" sz="2700" kern="1200" dirty="0"/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0,0</a:t>
          </a:r>
          <a:r>
            <a:rPr lang="ru-RU" sz="2400" kern="1200" dirty="0" smtClean="0"/>
            <a:t>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NUL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Data" Target="../diagrams/data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Data" Target="../diagrams/data10.xml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поселения на 2017 год и на плановый период 2018 и 2019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рушево-Дубовского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2017год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2018год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39051828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 и безопасности людей на водных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</a:t>
            </a:r>
            <a:r>
              <a:rPr lang="ru-RU" b="1" dirty="0" smtClean="0"/>
              <a:t>«</a:t>
            </a:r>
            <a:r>
              <a:rPr lang="ru-RU" b="1" dirty="0" smtClean="0"/>
              <a:t>Обеспечение качественными жилищно-коммунальными услугами населения Грушево-Дубовского сельского поселения</a:t>
            </a:r>
            <a:r>
              <a:rPr lang="ru-RU" b="1" dirty="0" smtClean="0"/>
              <a:t>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</a:t>
            </a:r>
            <a:r>
              <a:rPr lang="ru-RU" b="1" i="1" dirty="0" smtClean="0"/>
              <a:t>Грушево-Дубовского </a:t>
            </a:r>
            <a:r>
              <a:rPr lang="ru-RU" b="1" i="1" dirty="0" smtClean="0"/>
              <a:t>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814</a:t>
            </a:r>
            <a:r>
              <a:rPr lang="ru-RU" dirty="0" smtClean="0"/>
              <a:t>,0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601</a:t>
            </a:r>
            <a:r>
              <a:rPr lang="ru-RU" sz="1600" dirty="0" smtClean="0"/>
              <a:t>,9</a:t>
            </a:r>
            <a:r>
              <a:rPr lang="ru-RU" sz="1400" dirty="0" smtClean="0"/>
              <a:t>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571744"/>
            <a:ext cx="1285884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983</a:t>
            </a:r>
            <a:r>
              <a:rPr lang="ru-RU" dirty="0" smtClean="0"/>
              <a:t>,3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год </a:t>
            </a:r>
          </a:p>
          <a:p>
            <a:pPr algn="ctr"/>
            <a:r>
              <a:rPr lang="ru-RU" dirty="0" smtClean="0"/>
              <a:t>135</a:t>
            </a:r>
            <a:r>
              <a:rPr lang="ru-RU" dirty="0" smtClean="0"/>
              <a:t>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год</a:t>
            </a:r>
          </a:p>
          <a:p>
            <a:pPr algn="ctr"/>
            <a:r>
              <a:rPr lang="ru-RU" dirty="0" smtClean="0"/>
              <a:t>135</a:t>
            </a:r>
            <a:r>
              <a:rPr lang="ru-RU" dirty="0" smtClean="0"/>
              <a:t>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</a:p>
          <a:p>
            <a:pPr algn="ctr"/>
            <a:r>
              <a:rPr lang="ru-RU" dirty="0" smtClean="0"/>
              <a:t>135</a:t>
            </a:r>
            <a:r>
              <a:rPr lang="ru-RU" dirty="0" smtClean="0"/>
              <a:t>,0 </a:t>
            </a:r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9"/>
            <a:ext cx="64294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14488"/>
            <a:ext cx="5072082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Муниципальная программа Грушево-Дубовского сельского поселения</a:t>
            </a:r>
            <a:r>
              <a:rPr lang="ru-RU" b="1" i="1" dirty="0" smtClean="0"/>
              <a:t>«Обеспечение общественного порядка и противодействие преступности»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3643314"/>
            <a:ext cx="1357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2017 год </a:t>
            </a:r>
          </a:p>
          <a:p>
            <a:pPr algn="ctr"/>
            <a:r>
              <a:rPr lang="ru-RU" dirty="0" smtClean="0"/>
              <a:t>10,0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643313"/>
            <a:ext cx="121444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2018 год</a:t>
            </a:r>
          </a:p>
          <a:p>
            <a:pPr algn="ctr"/>
            <a:r>
              <a:rPr lang="ru-RU" dirty="0" smtClean="0"/>
              <a:t>10,0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643314"/>
            <a:ext cx="142876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2019 год</a:t>
            </a:r>
          </a:p>
          <a:p>
            <a:pPr algn="ctr"/>
            <a:r>
              <a:rPr lang="ru-RU" dirty="0" smtClean="0"/>
              <a:t>10,0 </a:t>
            </a:r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3212976"/>
            <a:ext cx="8294576" cy="345638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на рассмотрение Собрания депутатов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проект 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Белокалитвинского района на 2017-2019 годы утвержден решением Собрания депутатов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20.12.2016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Грушево-Дубовского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/>
                <a:gridCol w="4990250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Администрацией 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Грушево-Дубовского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Грушево-Дубовского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Особенностью подготовки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бюджета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Грушево-Дубовского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сельского поселения Белокалитвинского района является возвращение к трехлетнему бюджетному планированию в соответствии с требованиями, установленными бюджетным законодательством и разработка Бюджетного прогноза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на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2017-2019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годы, что повышает степень определенности и предсказуемости направлений реализации бюджетной политики в среднесрочной перспективе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Грушево-Дубовского сельского </a:t>
            </a: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2017год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</a:t>
            </a:r>
            <a:r>
              <a:rPr lang="ru-RU" sz="1400" dirty="0" smtClean="0"/>
              <a:t>8667</a:t>
            </a:r>
            <a:r>
              <a:rPr lang="ru-RU" sz="1400" dirty="0" smtClean="0"/>
              <a:t>,3тыс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ru-RU" sz="1400" dirty="0" smtClean="0"/>
              <a:t>8667</a:t>
            </a:r>
            <a:r>
              <a:rPr lang="ru-RU" sz="1400" dirty="0" smtClean="0"/>
              <a:t>,3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4447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3855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4598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173,3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218656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36096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Жилишно-коммунальное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хозяйство   751,1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3057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32737875"/>
              </p:ext>
            </p:extLst>
          </p:nvPr>
        </p:nvGraphicFramePr>
        <p:xfrm>
          <a:off x="0" y="1412776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на 2017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3707904" y="1556792"/>
            <a:ext cx="1296144" cy="129614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хозяйство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19,2 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923928" y="5517232"/>
            <a:ext cx="1296144" cy="122413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,9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99992" y="5157192"/>
            <a:ext cx="0" cy="36004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4"/>
          </p:cNvCxnSpPr>
          <p:nvPr/>
        </p:nvCxnSpPr>
        <p:spPr>
          <a:xfrm>
            <a:off x="4355976" y="2852936"/>
            <a:ext cx="72008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325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Грушево-Дубовского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699792" y="1124744"/>
          <a:ext cx="60960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886</Words>
  <PresentationFormat>Экран (4:3)</PresentationFormat>
  <Paragraphs>194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Администрация Грушево-Дубовского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Расходы бюджета поселения на 2017 год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2017-02-27T11:04:05Z</dcterms:modified>
</cp:coreProperties>
</file>