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hPercent val="51"/>
      <c:rotY val="316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МБ</c:v>
                </c:pt>
              </c:strCache>
            </c:strRef>
          </c:tx>
          <c:spPr>
            <a:solidFill>
              <a:srgbClr val="9999FF"/>
            </a:solidFill>
            <a:ln w="2023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346792743061446E-2"/>
                  <c:y val="-0.19947321398665702"/>
                </c:manualLayout>
              </c:layout>
              <c:tx>
                <c:rich>
                  <a:bodyPr/>
                  <a:lstStyle/>
                  <a:p>
                    <a:pPr>
                      <a:defRPr sz="127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10160,8</a:t>
                    </a:r>
                    <a:endParaRPr lang="ru-RU" dirty="0"/>
                  </a:p>
                </c:rich>
              </c:tx>
              <c:spPr>
                <a:solidFill>
                  <a:srgbClr val="FFFFFF"/>
                </a:solidFill>
                <a:ln w="40461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948039088302964E-2"/>
                  <c:y val="-0.2042022290208579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 </a:t>
                    </a:r>
                    <a:r>
                      <a:rPr lang="ru-RU" dirty="0" smtClean="0"/>
                      <a:t>657,3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046491483252156E-2"/>
                  <c:y val="-0.1949018988680655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 </a:t>
                    </a:r>
                    <a:r>
                      <a:rPr lang="ru-RU" dirty="0" smtClean="0"/>
                      <a:t>838,8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508885240487569E-2"/>
                  <c:y val="-0.180848035717118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8662,7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;[Red]#,##0.0" sourceLinked="0"/>
            <c:spPr>
              <a:solidFill>
                <a:srgbClr val="FFFFFF"/>
              </a:solidFill>
              <a:ln w="40461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Факт 2012г.</c:v>
                </c:pt>
                <c:pt idx="1">
                  <c:v>Факт 2013г.</c:v>
                </c:pt>
                <c:pt idx="2">
                  <c:v>Факт 2014г.</c:v>
                </c:pt>
                <c:pt idx="3">
                  <c:v>Факт 2015г.</c:v>
                </c:pt>
              </c:strCache>
            </c:strRef>
          </c:cat>
          <c:val>
            <c:numRef>
              <c:f>Sheet1!$B$2:$E$2</c:f>
              <c:numCache>
                <c:formatCode>#,##0.0;[Red]#,##0.0</c:formatCode>
                <c:ptCount val="4"/>
                <c:pt idx="0">
                  <c:v>10160.799999999999</c:v>
                </c:pt>
                <c:pt idx="1">
                  <c:v>10657.3</c:v>
                </c:pt>
                <c:pt idx="2">
                  <c:v>10838.8</c:v>
                </c:pt>
                <c:pt idx="3">
                  <c:v>8662.7000000000007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3965696"/>
        <c:axId val="94852224"/>
        <c:axId val="0"/>
      </c:bar3DChart>
      <c:catAx>
        <c:axId val="93965696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low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4852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52224"/>
        <c:scaling>
          <c:orientation val="minMax"/>
        </c:scaling>
        <c:delete val="0"/>
        <c:axPos val="r"/>
        <c:majorGridlines>
          <c:spPr>
            <a:ln w="5058">
              <a:solidFill>
                <a:srgbClr val="000000"/>
              </a:solidFill>
              <a:prstDash val="solid"/>
            </a:ln>
          </c:spPr>
        </c:majorGridlines>
        <c:numFmt formatCode="#,##0.0;[Red]#,##0.0" sourceLinked="1"/>
        <c:majorTickMark val="out"/>
        <c:minorTickMark val="none"/>
        <c:tickLblPos val="nextTo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3965696"/>
        <c:crosses val="max"/>
        <c:crossBetween val="between"/>
      </c:valAx>
      <c:spPr>
        <a:noFill/>
        <a:ln w="4046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655536028119504"/>
          <c:y val="0.18113207547169813"/>
          <c:w val="0.16344463971880493"/>
          <c:h val="0.23396226415094343"/>
        </c:manualLayout>
      </c:layout>
      <c:overlay val="0"/>
      <c:spPr>
        <a:noFill/>
        <a:ln w="5058">
          <a:solidFill>
            <a:srgbClr val="000000"/>
          </a:solidFill>
          <a:prstDash val="solid"/>
        </a:ln>
      </c:spPr>
      <c:txPr>
        <a:bodyPr/>
        <a:lstStyle/>
        <a:p>
          <a:pPr>
            <a:defRPr sz="117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</a:t>
          </a:r>
          <a:r>
            <a:rPr lang="en-US" sz="2300" b="1" dirty="0" smtClean="0">
              <a:solidFill>
                <a:srgbClr val="FF0000"/>
              </a:solidFill>
            </a:rPr>
            <a:t>9588,0</a:t>
          </a:r>
          <a:r>
            <a:rPr lang="ru-RU" sz="2300" b="1" dirty="0" smtClean="0">
              <a:solidFill>
                <a:srgbClr val="FF0000"/>
              </a:solidFill>
            </a:rPr>
            <a:t>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dirty="0" smtClean="0">
              <a:solidFill>
                <a:srgbClr val="FF0000"/>
              </a:solidFill>
            </a:rPr>
            <a:t>(</a:t>
          </a:r>
          <a:r>
            <a:rPr lang="en-US" sz="2300" dirty="0" smtClean="0">
              <a:solidFill>
                <a:srgbClr val="FF0000"/>
              </a:solidFill>
            </a:rPr>
            <a:t>9112,0</a:t>
          </a:r>
          <a:r>
            <a:rPr lang="ru-RU" sz="2300" dirty="0" smtClean="0">
              <a:solidFill>
                <a:srgbClr val="FF0000"/>
              </a:solidFill>
            </a:rPr>
            <a:t>)</a:t>
          </a:r>
          <a:endParaRPr lang="ru-RU" sz="2300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Профицит </a:t>
          </a:r>
          <a:r>
            <a:rPr lang="ru-RU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476,0</a:t>
          </a:r>
          <a:r>
            <a:rPr lang="ru-RU" dirty="0" smtClean="0">
              <a:solidFill>
                <a:srgbClr val="FF0000"/>
              </a:solidFill>
            </a:rPr>
            <a:t>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 custLinFactNeighborX="-21923" custLinFactNeighborY="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(41,4)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-0,4%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(8662,7)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90,4%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(883,9)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-9,2%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(9588,0)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 custLinFactNeighborX="310" custLinFactNeighborY="-1930"/>
      <dgm:spPr/>
    </dgm:pt>
    <dgm:pt modelId="{09E476AB-B1B3-46D7-8CC1-C02E6F5FFC4B}" type="pres">
      <dgm:prSet presAssocID="{1886F09F-E9F3-4931-BD8D-44D6AD6BACCF}" presName="arrow1" presStyleLbl="fgShp" presStyleIdx="0" presStyleCnt="1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74972" custScaleY="168391" custLinFactX="19881" custLinFactNeighborX="100000" custLinFactNeighborY="-78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242718" custScaleY="260649" custLinFactNeighborX="21821" custLinFactNeighborY="3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130620" custLinFactY="12444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LinFactNeighborX="77" custLinFactNeighborY="-164"/>
      <dgm:spPr/>
    </dgm:pt>
  </dgm:ptLst>
  <dgm:cxnLst>
    <dgm:cxn modelId="{747C9D92-6428-484D-940F-78D3EAD3BA8D}" type="presOf" srcId="{1886F09F-E9F3-4931-BD8D-44D6AD6BACCF}" destId="{7AF3AD77-2099-4356-A97E-0844075A0CC2}" srcOrd="0" destOrd="0" presId="urn:microsoft.com/office/officeart/2005/8/layout/funnel1"/>
    <dgm:cxn modelId="{080DA3FF-F442-4DE8-B43D-1F7A8237EC0B}" type="presOf" srcId="{AC453D3F-B226-4DAF-8818-CDB620369204}" destId="{EE863BAF-748E-4B39-A1F6-5010B9841BC0}" srcOrd="0" destOrd="0" presId="urn:microsoft.com/office/officeart/2005/8/layout/funnel1"/>
    <dgm:cxn modelId="{75B4B473-54B9-4FCB-B14B-FA5760EA54C2}" type="presOf" srcId="{DE08F056-DA5D-42F7-BE2B-271D39B6CBE2}" destId="{92441E8C-3E65-4214-B490-36C6FBBF4F16}" srcOrd="0" destOrd="0" presId="urn:microsoft.com/office/officeart/2005/8/layout/funnel1"/>
    <dgm:cxn modelId="{659F17BF-92C0-41AA-A0D3-EE3FCD5ABC2B}" type="presOf" srcId="{B9FA6672-4924-41AD-BA64-B9B043BD5521}" destId="{E0E84E13-9F21-4ACE-8F4C-697F18B0CBAA}" srcOrd="0" destOrd="0" presId="urn:microsoft.com/office/officeart/2005/8/layout/funnel1"/>
    <dgm:cxn modelId="{98758C8F-DC44-4AE8-8DC6-A00311ED96FC}" type="presOf" srcId="{1FEC1FDB-0CAA-43E0-8843-163FFA289F22}" destId="{0B804594-01AE-489B-A4AD-55AE6DD71D2B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AA01BDB6-70FE-4E7A-8D81-81A4B2E316D4}" type="presParOf" srcId="{7AF3AD77-2099-4356-A97E-0844075A0CC2}" destId="{1866B9FD-F4D9-43B0-808D-AB0E135DB460}" srcOrd="0" destOrd="0" presId="urn:microsoft.com/office/officeart/2005/8/layout/funnel1"/>
    <dgm:cxn modelId="{2F93166D-0074-4811-A9E6-EC7E442AF13E}" type="presParOf" srcId="{7AF3AD77-2099-4356-A97E-0844075A0CC2}" destId="{09E476AB-B1B3-46D7-8CC1-C02E6F5FFC4B}" srcOrd="1" destOrd="0" presId="urn:microsoft.com/office/officeart/2005/8/layout/funnel1"/>
    <dgm:cxn modelId="{4D2EB826-96BC-43AF-8D76-DB6D1B6D8098}" type="presParOf" srcId="{7AF3AD77-2099-4356-A97E-0844075A0CC2}" destId="{E0E84E13-9F21-4ACE-8F4C-697F18B0CBAA}" srcOrd="2" destOrd="0" presId="urn:microsoft.com/office/officeart/2005/8/layout/funnel1"/>
    <dgm:cxn modelId="{DB4D282B-1027-4533-AB3C-C2186F72E44B}" type="presParOf" srcId="{7AF3AD77-2099-4356-A97E-0844075A0CC2}" destId="{92441E8C-3E65-4214-B490-36C6FBBF4F16}" srcOrd="3" destOrd="0" presId="urn:microsoft.com/office/officeart/2005/8/layout/funnel1"/>
    <dgm:cxn modelId="{5766ACA1-7409-42E2-92EB-D63C90E718F8}" type="presParOf" srcId="{7AF3AD77-2099-4356-A97E-0844075A0CC2}" destId="{0B804594-01AE-489B-A4AD-55AE6DD71D2B}" srcOrd="4" destOrd="0" presId="urn:microsoft.com/office/officeart/2005/8/layout/funnel1"/>
    <dgm:cxn modelId="{C835907D-6774-4840-A664-E2D0C29069BA}" type="presParOf" srcId="{7AF3AD77-2099-4356-A97E-0844075A0CC2}" destId="{EE863BAF-748E-4B39-A1F6-5010B9841BC0}" srcOrd="5" destOrd="0" presId="urn:microsoft.com/office/officeart/2005/8/layout/funnel1"/>
    <dgm:cxn modelId="{505C5B51-7BC7-4C8D-8C4A-2B5F8ABFD0D5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</a:t>
          </a:r>
          <a:r>
            <a:rPr lang="en-US" sz="2300" b="1" kern="1200" dirty="0" smtClean="0">
              <a:solidFill>
                <a:srgbClr val="FF0000"/>
              </a:solidFill>
            </a:rPr>
            <a:t>9588,0</a:t>
          </a:r>
          <a:r>
            <a:rPr lang="ru-RU" sz="2300" b="1" kern="1200" dirty="0" smtClean="0">
              <a:solidFill>
                <a:srgbClr val="FF0000"/>
              </a:solidFill>
            </a:rPr>
            <a:t>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62572" y="638510"/>
        <a:ext cx="1399804" cy="1399804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43196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kern="1200" dirty="0" smtClean="0">
              <a:solidFill>
                <a:srgbClr val="FF0000"/>
              </a:solidFill>
            </a:rPr>
            <a:t>(</a:t>
          </a:r>
          <a:r>
            <a:rPr lang="en-US" sz="2300" kern="1200" dirty="0" smtClean="0">
              <a:solidFill>
                <a:srgbClr val="FF0000"/>
              </a:solidFill>
            </a:rPr>
            <a:t>9112,0</a:t>
          </a:r>
          <a:r>
            <a:rPr lang="ru-RU" sz="2300" kern="1200" dirty="0" smtClean="0">
              <a:solidFill>
                <a:srgbClr val="FF0000"/>
              </a:solidFill>
            </a:rPr>
            <a:t>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3615266" y="711301"/>
        <a:ext cx="1399804" cy="1399804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647258" y="1066590"/>
        <a:ext cx="843798" cy="675130"/>
      </dsp:txXfrm>
    </dsp:sp>
    <dsp:sp modelId="{3FABF8A8-C6A0-410D-8A6E-73B2D081BDF5}">
      <dsp:nvSpPr>
        <dsp:cNvPr id="0" name=""/>
        <dsp:cNvSpPr/>
      </dsp:nvSpPr>
      <dsp:spPr>
        <a:xfrm>
          <a:off x="6768753" y="432042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accent6">
                  <a:lumMod val="75000"/>
                </a:schemeClr>
              </a:solidFill>
            </a:rPr>
            <a:t>Профицит </a:t>
          </a:r>
          <a:r>
            <a:rPr lang="ru-RU" sz="2300" kern="1200" dirty="0" smtClean="0">
              <a:solidFill>
                <a:srgbClr val="FF0000"/>
              </a:solidFill>
            </a:rPr>
            <a:t>(</a:t>
          </a:r>
          <a:r>
            <a:rPr lang="en-US" sz="2300" kern="1200" dirty="0" smtClean="0">
              <a:solidFill>
                <a:srgbClr val="FF0000"/>
              </a:solidFill>
            </a:rPr>
            <a:t>476,0</a:t>
          </a:r>
          <a:r>
            <a:rPr lang="ru-RU" sz="2300" kern="1200" dirty="0" smtClean="0">
              <a:solidFill>
                <a:srgbClr val="FF0000"/>
              </a:solidFill>
            </a:rPr>
            <a:t>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7058662" y="721951"/>
        <a:ext cx="1399804" cy="1399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54354" y="460640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41274" y="3764538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249041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(9588,0)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242593" y="4249041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690858" y="408498"/>
          <a:ext cx="2352834" cy="22643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(883,9)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-9,2%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035423" y="740103"/>
        <a:ext cx="1663704" cy="1601130"/>
      </dsp:txXfrm>
    </dsp:sp>
    <dsp:sp modelId="{0B804594-01AE-489B-A4AD-55AE6DD71D2B}">
      <dsp:nvSpPr>
        <dsp:cNvPr id="0" name=""/>
        <dsp:cNvSpPr/>
      </dsp:nvSpPr>
      <dsp:spPr>
        <a:xfrm>
          <a:off x="1954563" y="-115410"/>
          <a:ext cx="3263810" cy="3504926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(8662,7)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90,4%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432537" y="397875"/>
        <a:ext cx="2307862" cy="2478356"/>
      </dsp:txXfrm>
    </dsp:sp>
    <dsp:sp modelId="{EE863BAF-748E-4B39-A1F6-5010B9841BC0}">
      <dsp:nvSpPr>
        <dsp:cNvPr id="0" name=""/>
        <dsp:cNvSpPr/>
      </dsp:nvSpPr>
      <dsp:spPr>
        <a:xfrm>
          <a:off x="3322710" y="1900804"/>
          <a:ext cx="1679628" cy="175643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(41,4)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-0,4%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568686" y="2158028"/>
        <a:ext cx="1187676" cy="1241989"/>
      </dsp:txXfrm>
    </dsp:sp>
    <dsp:sp modelId="{AF91AF1A-F1C2-47AD-97DE-DD02767ADECC}">
      <dsp:nvSpPr>
        <dsp:cNvPr id="0" name=""/>
        <dsp:cNvSpPr/>
      </dsp:nvSpPr>
      <dsp:spPr>
        <a:xfrm>
          <a:off x="10359" y="316637"/>
          <a:ext cx="8215322" cy="33467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6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9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Грушево-Дубовского сельского поселения за </a:t>
            </a:r>
            <a:r>
              <a:rPr lang="ru-RU" dirty="0" smtClean="0">
                <a:solidFill>
                  <a:srgbClr val="FF0000"/>
                </a:solidFill>
              </a:rPr>
              <a:t>201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132856"/>
            <a:ext cx="331236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</a:t>
            </a:r>
            <a:r>
              <a:rPr lang="ru-RU" sz="2800" dirty="0" smtClean="0"/>
              <a:t>(</a:t>
            </a:r>
            <a:r>
              <a:rPr lang="ru-RU" sz="2800" dirty="0" smtClean="0"/>
              <a:t>9112,0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трелка вверх 2"/>
          <p:cNvSpPr/>
          <p:nvPr/>
        </p:nvSpPr>
        <p:spPr>
          <a:xfrm rot="18100719">
            <a:off x="1946118" y="21000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20704764">
            <a:off x="3112312" y="11457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4879246" y="419506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019666" y="319213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635367" y="115306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836118" y="1847404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1454788">
            <a:off x="3442295" y="4293116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3326220">
            <a:off x="2380932" y="386195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3968" y="-171400"/>
            <a:ext cx="1944216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НАЦИОНАЛЬНАЯ </a:t>
            </a:r>
            <a:r>
              <a:rPr lang="ru-RU" sz="1600" dirty="0" smtClean="0">
                <a:solidFill>
                  <a:schemeClr val="tx1"/>
                </a:solidFill>
              </a:rPr>
              <a:t>ОБОРОНА(164,7)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3356992"/>
            <a:ext cx="2267744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НАЦИОНАЛЬ- 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594,9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836712"/>
            <a:ext cx="2160240" cy="15841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  <a:r>
              <a:rPr lang="ru-RU" sz="1050" dirty="0" smtClean="0">
                <a:solidFill>
                  <a:schemeClr val="tx1"/>
                </a:solidFill>
              </a:rPr>
              <a:t>(</a:t>
            </a:r>
            <a:r>
              <a:rPr lang="ru-RU" sz="1050" dirty="0" smtClean="0">
                <a:solidFill>
                  <a:schemeClr val="tx1"/>
                </a:solidFill>
              </a:rPr>
              <a:t>121,5</a:t>
            </a:r>
            <a:r>
              <a:rPr lang="ru-RU" sz="1050" dirty="0" smtClean="0">
                <a:solidFill>
                  <a:schemeClr val="tx1"/>
                </a:solidFill>
              </a:rPr>
              <a:t>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004048" y="5085184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903,6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0678220">
            <a:off x="2780977" y="5218737"/>
            <a:ext cx="1900320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КУЛЬТУРА(2723,3)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323528" y="4653136"/>
            <a:ext cx="2339752" cy="172819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СОЦИАЛЬНАЯ ПОЛИТИКА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52,2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7-конечная звезда 16"/>
          <p:cNvSpPr/>
          <p:nvPr/>
        </p:nvSpPr>
        <p:spPr>
          <a:xfrm>
            <a:off x="251520" y="1052736"/>
            <a:ext cx="1944216" cy="172819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ОТРИЦАТЕ-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ЛЬНЫЙ </a:t>
            </a:r>
            <a:r>
              <a:rPr lang="ru-RU" sz="1400" dirty="0" smtClean="0">
                <a:solidFill>
                  <a:schemeClr val="tx1"/>
                </a:solidFill>
              </a:rPr>
              <a:t>ТРАНСФЕРТ(455,6)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1979712" y="0"/>
            <a:ext cx="1944216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400" dirty="0" smtClean="0">
                <a:solidFill>
                  <a:schemeClr val="tx1"/>
                </a:solidFill>
              </a:rPr>
              <a:t>(4096,2)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30689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4572000" y="5661248"/>
            <a:ext cx="3168352" cy="86409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Социальная политика  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</a:rPr>
              <a:t>52,2</a:t>
            </a:r>
            <a:r>
              <a:rPr lang="ru-RU" sz="2400" b="1" dirty="0" smtClean="0">
                <a:solidFill>
                  <a:srgbClr val="FF0000"/>
                </a:solidFill>
              </a:rPr>
              <a:t>) </a:t>
            </a:r>
            <a:r>
              <a:rPr lang="ru-RU" sz="2400" b="1" dirty="0" smtClean="0">
                <a:solidFill>
                  <a:srgbClr val="FF0000"/>
                </a:solidFill>
              </a:rPr>
              <a:t>–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,9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899592" y="3068960"/>
            <a:ext cx="3168352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Культура </a:t>
            </a:r>
            <a:r>
              <a:rPr lang="ru-RU" sz="4800" b="1" dirty="0" smtClean="0">
                <a:solidFill>
                  <a:srgbClr val="FF0000"/>
                </a:solidFill>
              </a:rPr>
              <a:t>(</a:t>
            </a:r>
            <a:r>
              <a:rPr lang="ru-RU" sz="4800" b="1" dirty="0" smtClean="0">
                <a:solidFill>
                  <a:srgbClr val="FF0000"/>
                </a:solidFill>
              </a:rPr>
              <a:t>2723,3</a:t>
            </a:r>
            <a:r>
              <a:rPr lang="ru-RU" sz="4800" b="1" dirty="0" smtClean="0">
                <a:solidFill>
                  <a:srgbClr val="FF0000"/>
                </a:solidFill>
              </a:rPr>
              <a:t>) </a:t>
            </a:r>
            <a:r>
              <a:rPr lang="ru-RU" sz="4800" b="1" dirty="0" smtClean="0">
                <a:solidFill>
                  <a:srgbClr val="FF0000"/>
                </a:solidFill>
              </a:rPr>
              <a:t>–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98,1%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668344" y="285293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20804"/>
              </p:ext>
            </p:extLst>
          </p:nvPr>
        </p:nvGraphicFramePr>
        <p:xfrm>
          <a:off x="251520" y="1700808"/>
          <a:ext cx="8280920" cy="4787236"/>
        </p:xfrm>
        <a:graphic>
          <a:graphicData uri="http://schemas.openxmlformats.org/drawingml/2006/table">
            <a:tbl>
              <a:tblPr/>
              <a:tblGrid>
                <a:gridCol w="4842831"/>
                <a:gridCol w="1081611"/>
                <a:gridCol w="1252009"/>
                <a:gridCol w="1104469"/>
              </a:tblGrid>
              <a:tr h="522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передаваемого полномочия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 тыс.руб.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      тыс. 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Темп роста, %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3862,9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2814,2</a:t>
                      </a:r>
                      <a:endParaRPr lang="ru-RU" sz="1400" b="1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-27,1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культуры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3682,2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2631,4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-28,5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по содержанию и организации деятельности АСФ на территории поселения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108,6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113,6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области архитектуры и градостроительства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12,1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-5,5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по обеспечению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46,0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44,5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сфере жилищно - коммунального хозяйства и оплате его услуг, уполномоченного производить расчет адресной социальной выплаты и устанавливать наличие оснований на ее получение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8,7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Расходы в области муниципального жилищного контроля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3,9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-15,2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188640"/>
            <a:ext cx="8280920" cy="144016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Объем межбюджетных трансфертов, перечисляемых из местного бюджета бюджету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Белокалитвинского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района на финансирование расходов, связанных с передачей осуществления части полномочий органов местного самоуправления Грушево-Дубовского сельского поселения органам местного самоуправления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Белокалитвинского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района   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2014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2015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годах (тыс. рублей)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port.ru/img/news/2012/07/10/093204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72008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Лента лицом вверх 4"/>
          <p:cNvSpPr/>
          <p:nvPr/>
        </p:nvSpPr>
        <p:spPr>
          <a:xfrm>
            <a:off x="179512" y="188640"/>
            <a:ext cx="8640960" cy="3672408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Остатки на 01.01.2016г. - 964,6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тыс. руб. -   переходят            на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2016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82677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5128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923928" y="112474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43808" y="335699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465313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5976" y="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6029,1</a:t>
            </a:r>
            <a:r>
              <a:rPr lang="ru-RU" dirty="0" smtClean="0">
                <a:solidFill>
                  <a:srgbClr val="FF0000"/>
                </a:solidFill>
              </a:rPr>
              <a:t>)  </a:t>
            </a:r>
            <a:r>
              <a:rPr lang="ru-RU" dirty="0" smtClean="0">
                <a:solidFill>
                  <a:schemeClr val="tx1"/>
                </a:solidFill>
              </a:rPr>
              <a:t>69,9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716016" y="908720"/>
            <a:ext cx="4032448" cy="12241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2569,2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29,6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4355976" y="2060848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</a:t>
            </a:r>
            <a:r>
              <a:rPr lang="en-US" dirty="0" smtClean="0"/>
              <a:t>/</a:t>
            </a:r>
            <a:r>
              <a:rPr lang="ru-RU" dirty="0" smtClean="0"/>
              <a:t>х налог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2,6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3635896" y="3212976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</a:t>
            </a:r>
            <a:r>
              <a:rPr lang="ru-RU" dirty="0" err="1" smtClean="0"/>
              <a:t>физ.лиц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41,8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0,</a:t>
            </a:r>
            <a:r>
              <a:rPr lang="ru-RU" dirty="0" smtClean="0"/>
              <a:t>5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2843808" y="4437112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Госпошлина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20,0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0,2%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3491880" y="220486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79512" y="2060848"/>
            <a:ext cx="2160240" cy="2808312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 rot="1039626">
            <a:off x="2266599" y="3738468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2987824" y="1340768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Аренда земельных участков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25,9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62,6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23" name="Облако 22"/>
          <p:cNvSpPr/>
          <p:nvPr/>
        </p:nvSpPr>
        <p:spPr>
          <a:xfrm>
            <a:off x="2987824" y="4005064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Штрафы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15,5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37,4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9715686">
            <a:off x="2203112" y="1612041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http://cdn.img.ria.ua/photos/ria/tmp_news_common/0/55/5534/5534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984" y="4801940"/>
            <a:ext cx="2430016" cy="20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Горизонтальный свиток 26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2778281" y="335336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593861">
            <a:off x="5478007" y="3340254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259632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осуществление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smtClean="0">
                <a:solidFill>
                  <a:srgbClr val="FFFF00"/>
                </a:solidFill>
              </a:rPr>
              <a:t>164,7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004048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348880"/>
            <a:ext cx="1368152" cy="2164436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348880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115616" y="3284984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дорог (дорожный фонд) </a:t>
            </a:r>
            <a:r>
              <a:rPr lang="ru-RU" dirty="0" smtClean="0">
                <a:solidFill>
                  <a:srgbClr val="FF0000"/>
                </a:solidFill>
              </a:rPr>
              <a:t>(250,0)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tacina-adm.ru/files/images/2013/12/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67790"/>
            <a:ext cx="2520280" cy="1890210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64088" y="3212976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 работникам культуры по Указам президента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205,7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РАИОН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03948" y="168378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0578" y="3068960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Остановочны</a:t>
            </a:r>
            <a:r>
              <a:rPr lang="ru-RU" dirty="0" smtClean="0"/>
              <a:t>й павильон</a:t>
            </a:r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(55,0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35915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264188" y="2955836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 работникам культуры по Указам президента </a:t>
            </a:r>
            <a:r>
              <a:rPr lang="ru-RU" dirty="0" smtClean="0">
                <a:solidFill>
                  <a:srgbClr val="FF0000"/>
                </a:solidFill>
              </a:rPr>
              <a:t>(13,1)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187624" y="4767077"/>
            <a:ext cx="2808312" cy="2132856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Капитальный ремонт и экспертиза водопроводно</a:t>
            </a:r>
            <a:r>
              <a:rPr lang="ru-RU" dirty="0"/>
              <a:t>й</a:t>
            </a:r>
            <a:r>
              <a:rPr lang="ru-RU" dirty="0" smtClean="0"/>
              <a:t> сети  </a:t>
            </a:r>
            <a:r>
              <a:rPr lang="ru-RU" dirty="0" smtClean="0">
                <a:solidFill>
                  <a:srgbClr val="FF0000"/>
                </a:solidFill>
              </a:rPr>
              <a:t>(193,0)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790595" y="4718906"/>
            <a:ext cx="2808312" cy="2132856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Премия муниципальному служащему  </a:t>
            </a:r>
            <a:r>
              <a:rPr lang="ru-RU" dirty="0" smtClean="0">
                <a:solidFill>
                  <a:srgbClr val="FF0000"/>
                </a:solidFill>
              </a:rPr>
              <a:t>(2,3)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05337"/>
              </p:ext>
            </p:extLst>
          </p:nvPr>
        </p:nvGraphicFramePr>
        <p:xfrm>
          <a:off x="409824" y="1751608"/>
          <a:ext cx="8683376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548680"/>
            <a:ext cx="648072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Динамика роста собственных доходов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668344" y="177281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474</Words>
  <Application>Microsoft Office PowerPoint</Application>
  <PresentationFormat>Экран (4:3)</PresentationFormat>
  <Paragraphs>96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 Грушево-Дубовского сельского поселения за 2015 год</vt:lpstr>
      <vt:lpstr>ФАКТИЧЕСКОЕ ИСПОЛНЕНИЕ БЮДЖЕТА</vt:lpstr>
      <vt:lpstr>ДОХОДНАЯ ЧАСТЬ</vt:lpstr>
      <vt:lpstr>Презентация PowerPoint</vt:lpstr>
      <vt:lpstr>Презентация PowerPoint</vt:lpstr>
      <vt:lpstr>ЦЕЛЕВЫЕ ПОСТУПЛЕНИЯ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cp:lastModifiedBy>Admin</cp:lastModifiedBy>
  <cp:revision>51</cp:revision>
  <dcterms:modified xsi:type="dcterms:W3CDTF">2016-04-28T17:57:20Z</dcterms:modified>
</cp:coreProperties>
</file>