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9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90"/>
      <c:hPercent val="51"/>
      <c:rotY val="316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CCCFF"/>
            </a:gs>
            <a:gs pos="100000">
              <a:srgbClr val="FF99CC"/>
            </a:gs>
          </a:gsLst>
          <a:lin ang="0" scaled="1"/>
        </a:gradFill>
        <a:ln w="12700">
          <a:solidFill>
            <a:srgbClr val="FFFFFF"/>
          </a:solidFill>
          <a:prstDash val="solid"/>
        </a:ln>
      </c:spPr>
    </c:sideWall>
    <c:backWall>
      <c:spPr>
        <a:gradFill rotWithShape="0">
          <a:gsLst>
            <a:gs pos="0">
              <a:srgbClr val="CCCCFF"/>
            </a:gs>
            <a:gs pos="100000">
              <a:srgbClr val="FF99CC"/>
            </a:gs>
          </a:gsLst>
          <a:lin ang="0" scaled="1"/>
        </a:gradFill>
        <a:ln w="12700">
          <a:solidFill>
            <a:srgbClr val="FFFFFF"/>
          </a:solidFill>
          <a:prstDash val="solid"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МБ</c:v>
                </c:pt>
              </c:strCache>
            </c:strRef>
          </c:tx>
          <c:spPr>
            <a:solidFill>
              <a:srgbClr val="9999FF"/>
            </a:solidFill>
            <a:ln w="2023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4346792743061446E-2"/>
                  <c:y val="-0.19947321398665702"/>
                </c:manualLayout>
              </c:layout>
              <c:tx>
                <c:rich>
                  <a:bodyPr/>
                  <a:lstStyle/>
                  <a:p>
                    <a:pPr>
                      <a:defRPr sz="127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/>
                      <a:t>6676,2</a:t>
                    </a:r>
                  </a:p>
                </c:rich>
              </c:tx>
              <c:spPr>
                <a:solidFill>
                  <a:srgbClr val="FFFFFF"/>
                </a:solidFill>
                <a:ln w="40461">
                  <a:noFill/>
                </a:ln>
              </c:spPr>
            </c:dLbl>
            <c:dLbl>
              <c:idx val="1"/>
              <c:layout>
                <c:manualLayout>
                  <c:x val="-2.4948039088302964E-2"/>
                  <c:y val="-0.20420222902085797"/>
                </c:manualLayout>
              </c:layout>
              <c:showVal val="1"/>
            </c:dLbl>
            <c:dLbl>
              <c:idx val="2"/>
              <c:layout>
                <c:manualLayout>
                  <c:x val="-5.4046491483252156E-2"/>
                  <c:y val="-0.19490189886806555"/>
                </c:manualLayout>
              </c:layout>
              <c:showVal val="1"/>
            </c:dLbl>
            <c:dLbl>
              <c:idx val="3"/>
              <c:layout>
                <c:manualLayout>
                  <c:x val="-7.2508885240487569E-2"/>
                  <c:y val="-0.18084803571711885"/>
                </c:manualLayout>
              </c:layout>
              <c:showVal val="1"/>
            </c:dLbl>
            <c:numFmt formatCode="#,##0.0;[Red]#,##0.0" sourceLinked="0"/>
            <c:spPr>
              <a:solidFill>
                <a:srgbClr val="FFFFFF"/>
              </a:solidFill>
              <a:ln w="40461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Факт 2011г.</c:v>
                </c:pt>
                <c:pt idx="1">
                  <c:v>Факт 2012г.</c:v>
                </c:pt>
                <c:pt idx="2">
                  <c:v>Факт 2013г.</c:v>
                </c:pt>
                <c:pt idx="3">
                  <c:v>Факт 2014г.</c:v>
                </c:pt>
              </c:strCache>
            </c:strRef>
          </c:cat>
          <c:val>
            <c:numRef>
              <c:f>Sheet1!$B$2:$E$2</c:f>
              <c:numCache>
                <c:formatCode>#,##0.0;[Red]#,##0.0</c:formatCode>
                <c:ptCount val="4"/>
                <c:pt idx="0">
                  <c:v>8781.1</c:v>
                </c:pt>
                <c:pt idx="1">
                  <c:v>10160.799999999999</c:v>
                </c:pt>
                <c:pt idx="2">
                  <c:v>10657.3</c:v>
                </c:pt>
                <c:pt idx="3">
                  <c:v>10838.8</c:v>
                </c:pt>
              </c:numCache>
            </c:numRef>
          </c:val>
          <c:shape val="cylinder"/>
        </c:ser>
        <c:gapDepth val="0"/>
        <c:shape val="box"/>
        <c:axId val="113118208"/>
        <c:axId val="113151360"/>
        <c:axId val="0"/>
      </c:bar3DChart>
      <c:catAx>
        <c:axId val="113118208"/>
        <c:scaling>
          <c:orientation val="minMax"/>
        </c:scaling>
        <c:axPos val="b"/>
        <c:numFmt formatCode="General" sourceLinked="1"/>
        <c:minorTickMark val="in"/>
        <c:tickLblPos val="low"/>
        <c:spPr>
          <a:ln w="50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3151360"/>
        <c:crosses val="autoZero"/>
        <c:auto val="1"/>
        <c:lblAlgn val="ctr"/>
        <c:lblOffset val="100"/>
        <c:tickLblSkip val="1"/>
        <c:tickMarkSkip val="1"/>
      </c:catAx>
      <c:valAx>
        <c:axId val="113151360"/>
        <c:scaling>
          <c:orientation val="minMax"/>
        </c:scaling>
        <c:axPos val="r"/>
        <c:majorGridlines>
          <c:spPr>
            <a:ln w="5058">
              <a:solidFill>
                <a:srgbClr val="000000"/>
              </a:solidFill>
              <a:prstDash val="solid"/>
            </a:ln>
          </c:spPr>
        </c:majorGridlines>
        <c:numFmt formatCode="#,##0.0;[Red]#,##0.0" sourceLinked="1"/>
        <c:tickLblPos val="nextTo"/>
        <c:spPr>
          <a:ln w="50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3118208"/>
        <c:crosses val="max"/>
        <c:crossBetween val="between"/>
      </c:valAx>
      <c:spPr>
        <a:noFill/>
        <a:ln w="4046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171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655536028119504"/>
          <c:y val="0.18113207547169813"/>
          <c:w val="0.16344463971880493"/>
          <c:h val="0.23396226415094343"/>
        </c:manualLayout>
      </c:layout>
      <c:spPr>
        <a:noFill/>
        <a:ln w="5058">
          <a:solidFill>
            <a:srgbClr val="000000"/>
          </a:solidFill>
          <a:prstDash val="solid"/>
        </a:ln>
      </c:spPr>
      <c:txPr>
        <a:bodyPr/>
        <a:lstStyle/>
        <a:p>
          <a:pPr>
            <a:defRPr sz="1171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87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21DD5-1605-4354-B4EC-4D8903F1A86C}" type="doc">
      <dgm:prSet loTypeId="urn:microsoft.com/office/officeart/2005/8/layout/equation1" loCatId="relationship" qsTypeId="urn:microsoft.com/office/officeart/2005/8/quickstyle/simple3" qsCatId="simple" csTypeId="urn:microsoft.com/office/officeart/2005/8/colors/accent1_2" csCatId="accent1" phldr="1"/>
      <dgm:spPr/>
    </dgm:pt>
    <dgm:pt modelId="{0D3325B0-EFE7-4EDC-B236-2A6C5F8A4CC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dirty="0" smtClean="0"/>
            <a:t> </a:t>
          </a:r>
          <a:r>
            <a:rPr lang="ru-RU" sz="2300" b="1" dirty="0" smtClean="0">
              <a:solidFill>
                <a:srgbClr val="FF0000"/>
              </a:solidFill>
            </a:rPr>
            <a:t>(</a:t>
          </a:r>
          <a:r>
            <a:rPr lang="en-US" sz="2300" b="1" dirty="0" smtClean="0">
              <a:solidFill>
                <a:srgbClr val="FF0000"/>
              </a:solidFill>
            </a:rPr>
            <a:t>112</a:t>
          </a:r>
          <a:r>
            <a:rPr lang="ru-RU" sz="2300" b="1" dirty="0" smtClean="0">
              <a:solidFill>
                <a:srgbClr val="FF0000"/>
              </a:solidFill>
            </a:rPr>
            <a:t>43,4)</a:t>
          </a:r>
          <a:endParaRPr lang="ru-RU" sz="2300" b="1" dirty="0">
            <a:solidFill>
              <a:srgbClr val="FF0000"/>
            </a:solidFill>
          </a:endParaRPr>
        </a:p>
      </dgm:t>
    </dgm:pt>
    <dgm:pt modelId="{C117579F-1BD2-4347-ACEC-B02F1A1287B6}" type="parTrans" cxnId="{BF3EC7F0-ED83-4D30-9368-78D989F70BB3}">
      <dgm:prSet/>
      <dgm:spPr/>
      <dgm:t>
        <a:bodyPr/>
        <a:lstStyle/>
        <a:p>
          <a:endParaRPr lang="ru-RU"/>
        </a:p>
      </dgm:t>
    </dgm:pt>
    <dgm:pt modelId="{2E3E11CF-1CA8-4759-B1C9-7AE67856EA0D}" type="sibTrans" cxnId="{BF3EC7F0-ED83-4D30-9368-78D989F70BB3}">
      <dgm:prSet/>
      <dgm:spPr/>
      <dgm:t>
        <a:bodyPr/>
        <a:lstStyle/>
        <a:p>
          <a:endParaRPr lang="ru-RU" dirty="0"/>
        </a:p>
      </dgm:t>
    </dgm:pt>
    <dgm:pt modelId="{3CEEB34D-3D66-46AA-9719-58B6BC3D4C4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dirty="0" smtClean="0">
              <a:solidFill>
                <a:srgbClr val="FF0000"/>
              </a:solidFill>
            </a:rPr>
            <a:t>(</a:t>
          </a:r>
          <a:r>
            <a:rPr lang="ru-RU" sz="2300" b="1" dirty="0" smtClean="0">
              <a:solidFill>
                <a:srgbClr val="FF0000"/>
              </a:solidFill>
            </a:rPr>
            <a:t>13290,3</a:t>
          </a:r>
          <a:r>
            <a:rPr lang="ru-RU" sz="2300" dirty="0" smtClean="0">
              <a:solidFill>
                <a:srgbClr val="FF0000"/>
              </a:solidFill>
            </a:rPr>
            <a:t>)</a:t>
          </a:r>
          <a:endParaRPr lang="ru-RU" sz="2300" dirty="0">
            <a:solidFill>
              <a:srgbClr val="FF0000"/>
            </a:solidFill>
          </a:endParaRPr>
        </a:p>
      </dgm:t>
    </dgm:pt>
    <dgm:pt modelId="{413B744C-0943-41D0-8F3F-5E3871442B59}" type="parTrans" cxnId="{0410F743-8EF2-42FE-BF14-A6CCC53FC4F4}">
      <dgm:prSet/>
      <dgm:spPr/>
      <dgm:t>
        <a:bodyPr/>
        <a:lstStyle/>
        <a:p>
          <a:endParaRPr lang="ru-RU"/>
        </a:p>
      </dgm:t>
    </dgm:pt>
    <dgm:pt modelId="{5545F9C6-2B3F-4CA0-96F0-F55E76C1B05C}" type="sibTrans" cxnId="{0410F743-8EF2-42FE-BF14-A6CCC53FC4F4}">
      <dgm:prSet/>
      <dgm:spPr/>
      <dgm:t>
        <a:bodyPr/>
        <a:lstStyle/>
        <a:p>
          <a:endParaRPr lang="ru-RU"/>
        </a:p>
      </dgm:t>
    </dgm:pt>
    <dgm:pt modelId="{E5831E24-16CE-453A-B367-FCC276E54DC4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Дефицит </a:t>
          </a:r>
          <a:r>
            <a:rPr lang="ru-RU" dirty="0" smtClean="0">
              <a:solidFill>
                <a:srgbClr val="FF0000"/>
              </a:solidFill>
            </a:rPr>
            <a:t>(</a:t>
          </a:r>
          <a:r>
            <a:rPr lang="ru-RU" b="1" dirty="0" smtClean="0">
              <a:solidFill>
                <a:srgbClr val="FF0000"/>
              </a:solidFill>
            </a:rPr>
            <a:t>2046,9</a:t>
          </a:r>
          <a:r>
            <a:rPr lang="ru-RU" dirty="0" smtClean="0">
              <a:solidFill>
                <a:srgbClr val="FF0000"/>
              </a:solidFill>
            </a:rPr>
            <a:t>)</a:t>
          </a:r>
          <a:endParaRPr lang="ru-RU" dirty="0">
            <a:solidFill>
              <a:srgbClr val="FF0000"/>
            </a:solidFill>
          </a:endParaRPr>
        </a:p>
      </dgm:t>
    </dgm:pt>
    <dgm:pt modelId="{109D1309-96EC-40C0-B841-41459867000D}" type="parTrans" cxnId="{19984060-35F5-471C-81A6-C1512993B04B}">
      <dgm:prSet/>
      <dgm:spPr/>
      <dgm:t>
        <a:bodyPr/>
        <a:lstStyle/>
        <a:p>
          <a:endParaRPr lang="ru-RU"/>
        </a:p>
      </dgm:t>
    </dgm:pt>
    <dgm:pt modelId="{8047B348-788B-449B-B67C-7F21CF0BB98E}" type="sibTrans" cxnId="{19984060-35F5-471C-81A6-C1512993B04B}">
      <dgm:prSet/>
      <dgm:spPr/>
      <dgm:t>
        <a:bodyPr/>
        <a:lstStyle/>
        <a:p>
          <a:endParaRPr lang="ru-RU"/>
        </a:p>
      </dgm:t>
    </dgm:pt>
    <dgm:pt modelId="{8DDC558D-C106-435F-B448-CE6016947875}" type="pres">
      <dgm:prSet presAssocID="{3E021DD5-1605-4354-B4EC-4D8903F1A86C}" presName="linearFlow" presStyleCnt="0">
        <dgm:presLayoutVars>
          <dgm:dir/>
          <dgm:resizeHandles val="exact"/>
        </dgm:presLayoutVars>
      </dgm:prSet>
      <dgm:spPr/>
    </dgm:pt>
    <dgm:pt modelId="{47DA5C43-87F9-4041-B571-96E4641A628F}" type="pres">
      <dgm:prSet presAssocID="{0D3325B0-EFE7-4EDC-B236-2A6C5F8A4CC7}" presName="node" presStyleLbl="node1" presStyleIdx="0" presStyleCnt="3" custLinFactNeighborX="44358" custLinFactNeighborY="-3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45B20-57AD-4D8B-8D76-257FE27E0968}" type="pres">
      <dgm:prSet presAssocID="{2E3E11CF-1CA8-4759-B1C9-7AE67856EA0D}" presName="spacerL" presStyleCnt="0"/>
      <dgm:spPr/>
    </dgm:pt>
    <dgm:pt modelId="{7183D05E-D7B3-4E6A-88EF-AFDFBE4C93A9}" type="pres">
      <dgm:prSet presAssocID="{2E3E11CF-1CA8-4759-B1C9-7AE67856EA0D}" presName="sibTrans" presStyleLbl="sibTrans2D1" presStyleIdx="0" presStyleCnt="2" custScaleX="91643" custScaleY="16113" custLinFactNeighborX="11517" custLinFactNeighborY="-1351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75863D13-53DD-4A6F-977C-4DC7F6A3C517}" type="pres">
      <dgm:prSet presAssocID="{2E3E11CF-1CA8-4759-B1C9-7AE67856EA0D}" presName="spacerR" presStyleCnt="0"/>
      <dgm:spPr/>
    </dgm:pt>
    <dgm:pt modelId="{26F00F57-DBE0-4803-B685-582CE0BF695F}" type="pres">
      <dgm:prSet presAssocID="{3CEEB34D-3D66-46AA-9719-58B6BC3D4C4D}" presName="node" presStyleLbl="node1" presStyleIdx="1" presStyleCnt="3" custLinFactNeighborX="-18254" custLinFactNeighborY="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64FB8-E176-4299-8ABC-04F6C9237ADF}" type="pres">
      <dgm:prSet presAssocID="{5545F9C6-2B3F-4CA0-96F0-F55E76C1B05C}" presName="spacerL" presStyleCnt="0"/>
      <dgm:spPr/>
    </dgm:pt>
    <dgm:pt modelId="{C9F59194-2611-4388-8F26-924DFEC37142}" type="pres">
      <dgm:prSet presAssocID="{5545F9C6-2B3F-4CA0-96F0-F55E76C1B05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5B5E0E8-4600-4030-B774-4BB51C108E56}" type="pres">
      <dgm:prSet presAssocID="{5545F9C6-2B3F-4CA0-96F0-F55E76C1B05C}" presName="spacerR" presStyleCnt="0"/>
      <dgm:spPr/>
    </dgm:pt>
    <dgm:pt modelId="{3FABF8A8-C6A0-410D-8A6E-73B2D081BDF5}" type="pres">
      <dgm:prSet presAssocID="{E5831E24-16CE-453A-B367-FCC276E54DC4}" presName="node" presStyleLbl="node1" presStyleIdx="2" presStyleCnt="3" custLinFactNeighborX="-21923" custLinFactNeighborY="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10F743-8EF2-42FE-BF14-A6CCC53FC4F4}" srcId="{3E021DD5-1605-4354-B4EC-4D8903F1A86C}" destId="{3CEEB34D-3D66-46AA-9719-58B6BC3D4C4D}" srcOrd="1" destOrd="0" parTransId="{413B744C-0943-41D0-8F3F-5E3871442B59}" sibTransId="{5545F9C6-2B3F-4CA0-96F0-F55E76C1B05C}"/>
    <dgm:cxn modelId="{9FB30C58-93DD-4D23-96F0-AAB76D516828}" type="presOf" srcId="{5545F9C6-2B3F-4CA0-96F0-F55E76C1B05C}" destId="{C9F59194-2611-4388-8F26-924DFEC37142}" srcOrd="0" destOrd="0" presId="urn:microsoft.com/office/officeart/2005/8/layout/equation1"/>
    <dgm:cxn modelId="{30C14282-D1A0-4FAA-BB4E-9309DDEAC78A}" type="presOf" srcId="{E5831E24-16CE-453A-B367-FCC276E54DC4}" destId="{3FABF8A8-C6A0-410D-8A6E-73B2D081BDF5}" srcOrd="0" destOrd="0" presId="urn:microsoft.com/office/officeart/2005/8/layout/equation1"/>
    <dgm:cxn modelId="{A252D0B5-3605-4A4A-B5B6-9B2D9AB3961D}" type="presOf" srcId="{3CEEB34D-3D66-46AA-9719-58B6BC3D4C4D}" destId="{26F00F57-DBE0-4803-B685-582CE0BF695F}" srcOrd="0" destOrd="0" presId="urn:microsoft.com/office/officeart/2005/8/layout/equation1"/>
    <dgm:cxn modelId="{F8567015-5D47-47B6-9195-AB6B5E94E36E}" type="presOf" srcId="{2E3E11CF-1CA8-4759-B1C9-7AE67856EA0D}" destId="{7183D05E-D7B3-4E6A-88EF-AFDFBE4C93A9}" srcOrd="0" destOrd="0" presId="urn:microsoft.com/office/officeart/2005/8/layout/equation1"/>
    <dgm:cxn modelId="{19984060-35F5-471C-81A6-C1512993B04B}" srcId="{3E021DD5-1605-4354-B4EC-4D8903F1A86C}" destId="{E5831E24-16CE-453A-B367-FCC276E54DC4}" srcOrd="2" destOrd="0" parTransId="{109D1309-96EC-40C0-B841-41459867000D}" sibTransId="{8047B348-788B-449B-B67C-7F21CF0BB98E}"/>
    <dgm:cxn modelId="{94CD9AF2-9EDC-42F9-B8E7-20CAD886BD27}" type="presOf" srcId="{3E021DD5-1605-4354-B4EC-4D8903F1A86C}" destId="{8DDC558D-C106-435F-B448-CE6016947875}" srcOrd="0" destOrd="0" presId="urn:microsoft.com/office/officeart/2005/8/layout/equation1"/>
    <dgm:cxn modelId="{A89D7BCE-1588-44C0-8055-A1F6CEA35474}" type="presOf" srcId="{0D3325B0-EFE7-4EDC-B236-2A6C5F8A4CC7}" destId="{47DA5C43-87F9-4041-B571-96E4641A628F}" srcOrd="0" destOrd="0" presId="urn:microsoft.com/office/officeart/2005/8/layout/equation1"/>
    <dgm:cxn modelId="{BF3EC7F0-ED83-4D30-9368-78D989F70BB3}" srcId="{3E021DD5-1605-4354-B4EC-4D8903F1A86C}" destId="{0D3325B0-EFE7-4EDC-B236-2A6C5F8A4CC7}" srcOrd="0" destOrd="0" parTransId="{C117579F-1BD2-4347-ACEC-B02F1A1287B6}" sibTransId="{2E3E11CF-1CA8-4759-B1C9-7AE67856EA0D}"/>
    <dgm:cxn modelId="{D08F6B6E-BA88-44D9-A4AE-8A0FCDEA9993}" type="presParOf" srcId="{8DDC558D-C106-435F-B448-CE6016947875}" destId="{47DA5C43-87F9-4041-B571-96E4641A628F}" srcOrd="0" destOrd="0" presId="urn:microsoft.com/office/officeart/2005/8/layout/equation1"/>
    <dgm:cxn modelId="{C32D6D9D-E170-4812-A947-F7F178E4B83D}" type="presParOf" srcId="{8DDC558D-C106-435F-B448-CE6016947875}" destId="{D0F45B20-57AD-4D8B-8D76-257FE27E0968}" srcOrd="1" destOrd="0" presId="urn:microsoft.com/office/officeart/2005/8/layout/equation1"/>
    <dgm:cxn modelId="{E22FBDA2-8809-4577-946D-5885063AB0C2}" type="presParOf" srcId="{8DDC558D-C106-435F-B448-CE6016947875}" destId="{7183D05E-D7B3-4E6A-88EF-AFDFBE4C93A9}" srcOrd="2" destOrd="0" presId="urn:microsoft.com/office/officeart/2005/8/layout/equation1"/>
    <dgm:cxn modelId="{BC145554-97CA-452F-B94B-E32EC950ECE6}" type="presParOf" srcId="{8DDC558D-C106-435F-B448-CE6016947875}" destId="{75863D13-53DD-4A6F-977C-4DC7F6A3C517}" srcOrd="3" destOrd="0" presId="urn:microsoft.com/office/officeart/2005/8/layout/equation1"/>
    <dgm:cxn modelId="{1E66FB65-210A-4227-8651-E99674F95A8D}" type="presParOf" srcId="{8DDC558D-C106-435F-B448-CE6016947875}" destId="{26F00F57-DBE0-4803-B685-582CE0BF695F}" srcOrd="4" destOrd="0" presId="urn:microsoft.com/office/officeart/2005/8/layout/equation1"/>
    <dgm:cxn modelId="{B4782FA6-7528-4CCF-A566-35D6951453F2}" type="presParOf" srcId="{8DDC558D-C106-435F-B448-CE6016947875}" destId="{34364FB8-E176-4299-8ABC-04F6C9237ADF}" srcOrd="5" destOrd="0" presId="urn:microsoft.com/office/officeart/2005/8/layout/equation1"/>
    <dgm:cxn modelId="{E36937AB-C667-42DA-913A-AF5F532BDBAB}" type="presParOf" srcId="{8DDC558D-C106-435F-B448-CE6016947875}" destId="{C9F59194-2611-4388-8F26-924DFEC37142}" srcOrd="6" destOrd="0" presId="urn:microsoft.com/office/officeart/2005/8/layout/equation1"/>
    <dgm:cxn modelId="{3E672397-5722-4952-BAC9-8090F1A4EB2F}" type="presParOf" srcId="{8DDC558D-C106-435F-B448-CE6016947875}" destId="{A5B5E0E8-4600-4030-B774-4BB51C108E56}" srcOrd="7" destOrd="0" presId="urn:microsoft.com/office/officeart/2005/8/layout/equation1"/>
    <dgm:cxn modelId="{39EA5667-A2B6-48D2-B30F-A7AB71740240}" type="presParOf" srcId="{8DDC558D-C106-435F-B448-CE6016947875}" destId="{3FABF8A8-C6A0-410D-8A6E-73B2D081BDF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6F09F-E9F3-4931-BD8D-44D6AD6BACC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453D3F-B226-4DAF-8818-CDB62036920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b="1" dirty="0" smtClean="0">
              <a:solidFill>
                <a:srgbClr val="C00000"/>
              </a:solidFill>
            </a:rPr>
            <a:t>(2799,3) </a:t>
          </a:r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-24,9%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780B8710-6E1D-4037-988E-64B13601CCA0}" type="parTrans" cxnId="{10422088-69C3-423F-972B-F5AC288D11CC}">
      <dgm:prSet/>
      <dgm:spPr/>
      <dgm:t>
        <a:bodyPr/>
        <a:lstStyle/>
        <a:p>
          <a:endParaRPr lang="ru-RU"/>
        </a:p>
      </dgm:t>
    </dgm:pt>
    <dgm:pt modelId="{AD2E6355-7A31-498A-B94B-1E1324600AA3}" type="sibTrans" cxnId="{10422088-69C3-423F-972B-F5AC288D11CC}">
      <dgm:prSet/>
      <dgm:spPr/>
      <dgm:t>
        <a:bodyPr/>
        <a:lstStyle/>
        <a:p>
          <a:endParaRPr lang="ru-RU"/>
        </a:p>
      </dgm:t>
    </dgm:pt>
    <dgm:pt modelId="{1FEC1FDB-0CAA-43E0-8843-163FFA289F2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dirty="0" smtClean="0">
              <a:solidFill>
                <a:srgbClr val="C00000"/>
              </a:solidFill>
            </a:rPr>
            <a:t>(8039,5)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 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- 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71,5%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6304057B-E15D-45A2-A38D-2107FFEED5A9}" type="parTrans" cxnId="{D96175CB-AACD-4DFE-8100-C92025251572}">
      <dgm:prSet/>
      <dgm:spPr/>
      <dgm:t>
        <a:bodyPr/>
        <a:lstStyle/>
        <a:p>
          <a:endParaRPr lang="ru-RU"/>
        </a:p>
      </dgm:t>
    </dgm:pt>
    <dgm:pt modelId="{225DAED3-9000-42D4-876F-64C357D28665}" type="sibTrans" cxnId="{D96175CB-AACD-4DFE-8100-C92025251572}">
      <dgm:prSet/>
      <dgm:spPr/>
      <dgm:t>
        <a:bodyPr/>
        <a:lstStyle/>
        <a:p>
          <a:endParaRPr lang="ru-RU"/>
        </a:p>
      </dgm:t>
    </dgm:pt>
    <dgm:pt modelId="{DE08F056-DA5D-42F7-BE2B-271D39B6CBE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dirty="0" smtClean="0">
              <a:solidFill>
                <a:srgbClr val="C00000"/>
              </a:solidFill>
            </a:rPr>
            <a:t>(404,6)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-3,6%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3035AC85-15E6-4144-B706-6DC826716971}" type="parTrans" cxnId="{A45D5B24-72DE-4FBC-B653-8FEDF3260224}">
      <dgm:prSet/>
      <dgm:spPr/>
      <dgm:t>
        <a:bodyPr/>
        <a:lstStyle/>
        <a:p>
          <a:endParaRPr lang="ru-RU"/>
        </a:p>
      </dgm:t>
    </dgm:pt>
    <dgm:pt modelId="{83DA8F56-1780-4182-AC51-3A6E24442E13}" type="sibTrans" cxnId="{A45D5B24-72DE-4FBC-B653-8FEDF3260224}">
      <dgm:prSet/>
      <dgm:spPr/>
      <dgm:t>
        <a:bodyPr/>
        <a:lstStyle/>
        <a:p>
          <a:endParaRPr lang="ru-RU"/>
        </a:p>
      </dgm:t>
    </dgm:pt>
    <dgm:pt modelId="{B9FA6672-4924-41AD-BA64-B9B043BD552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dirty="0" smtClean="0"/>
            <a:t> </a:t>
          </a:r>
          <a:r>
            <a:rPr lang="ru-RU" sz="2000" b="1" dirty="0" smtClean="0">
              <a:solidFill>
                <a:srgbClr val="C00000"/>
              </a:solidFill>
            </a:rPr>
            <a:t>(11243,4)</a:t>
          </a:r>
          <a:endParaRPr lang="ru-RU" sz="2000" b="1" dirty="0" smtClean="0">
            <a:solidFill>
              <a:srgbClr val="C00000"/>
            </a:solidFill>
          </a:endParaRPr>
        </a:p>
      </dgm:t>
    </dgm:pt>
    <dgm:pt modelId="{2F1A4EDA-FD15-4C47-9C97-9744BB458CB2}" type="parTrans" cxnId="{364510AC-B937-43AB-9299-35B883C460E8}">
      <dgm:prSet/>
      <dgm:spPr/>
      <dgm:t>
        <a:bodyPr/>
        <a:lstStyle/>
        <a:p>
          <a:endParaRPr lang="ru-RU"/>
        </a:p>
      </dgm:t>
    </dgm:pt>
    <dgm:pt modelId="{B8B2D0A2-FC41-4953-9276-5F44B7DF6D14}" type="sibTrans" cxnId="{364510AC-B937-43AB-9299-35B883C460E8}">
      <dgm:prSet/>
      <dgm:spPr/>
      <dgm:t>
        <a:bodyPr/>
        <a:lstStyle/>
        <a:p>
          <a:endParaRPr lang="ru-RU"/>
        </a:p>
      </dgm:t>
    </dgm:pt>
    <dgm:pt modelId="{7AF3AD77-2099-4356-A97E-0844075A0CC2}" type="pres">
      <dgm:prSet presAssocID="{1886F09F-E9F3-4931-BD8D-44D6AD6BACC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66B9FD-F4D9-43B0-808D-AB0E135DB460}" type="pres">
      <dgm:prSet presAssocID="{1886F09F-E9F3-4931-BD8D-44D6AD6BACCF}" presName="ellipse" presStyleLbl="trBgShp" presStyleIdx="0" presStyleCnt="1" custScaleX="205792" custLinFactNeighborX="310" custLinFactNeighborY="-1930"/>
      <dgm:spPr/>
    </dgm:pt>
    <dgm:pt modelId="{09E476AB-B1B3-46D7-8CC1-C02E6F5FFC4B}" type="pres">
      <dgm:prSet presAssocID="{1886F09F-E9F3-4931-BD8D-44D6AD6BACCF}" presName="arrow1" presStyleLbl="fgShp" presStyleIdx="0" presStyleCnt="1"/>
      <dgm:spPr/>
    </dgm:pt>
    <dgm:pt modelId="{E0E84E13-9F21-4ACE-8F4C-697F18B0CBAA}" type="pres">
      <dgm:prSet presAssocID="{1886F09F-E9F3-4931-BD8D-44D6AD6BACCF}" presName="rectangle" presStyleLbl="revTx" presStyleIdx="0" presStyleCnt="1" custScaleX="104422" custScaleY="77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41E8C-3E65-4214-B490-36C6FBBF4F16}" type="pres">
      <dgm:prSet presAssocID="{1FEC1FDB-0CAA-43E0-8843-163FFA289F22}" presName="item1" presStyleLbl="node1" presStyleIdx="0" presStyleCnt="3" custScaleX="146328" custScaleY="168391" custLinFactX="204" custLinFactNeighborX="100000" custLinFactNeighborY="-69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04594-01AE-489B-A4AD-55AE6DD71D2B}" type="pres">
      <dgm:prSet presAssocID="{DE08F056-DA5D-42F7-BE2B-271D39B6CBE2}" presName="item2" presStyleLbl="node1" presStyleIdx="1" presStyleCnt="3" custScaleX="164260" custScaleY="185680" custLinFactNeighborX="-44183" custLinFactNeighborY="10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63BAF-748E-4B39-A1F6-5010B9841BC0}" type="pres">
      <dgm:prSet presAssocID="{B9FA6672-4924-41AD-BA64-B9B043BD5521}" presName="item3" presStyleLbl="node1" presStyleIdx="2" presStyleCnt="3" custScaleX="124908" custScaleY="130620" custLinFactY="12444" custLinFactNeighborX="-375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1A-F1C2-47AD-97DE-DD02767ADECC}" type="pres">
      <dgm:prSet presAssocID="{1886F09F-E9F3-4931-BD8D-44D6AD6BACCF}" presName="funnel" presStyleLbl="trAlignAcc1" presStyleIdx="0" presStyleCnt="1" custScaleX="196375" custLinFactNeighborX="77" custLinFactNeighborY="-164"/>
      <dgm:spPr/>
    </dgm:pt>
  </dgm:ptLst>
  <dgm:cxnLst>
    <dgm:cxn modelId="{659F17BF-92C0-41AA-A0D3-EE3FCD5ABC2B}" type="presOf" srcId="{B9FA6672-4924-41AD-BA64-B9B043BD5521}" destId="{E0E84E13-9F21-4ACE-8F4C-697F18B0CBAA}" srcOrd="0" destOrd="0" presId="urn:microsoft.com/office/officeart/2005/8/layout/funnel1"/>
    <dgm:cxn modelId="{75B4B473-54B9-4FCB-B14B-FA5760EA54C2}" type="presOf" srcId="{DE08F056-DA5D-42F7-BE2B-271D39B6CBE2}" destId="{92441E8C-3E65-4214-B490-36C6FBBF4F16}" srcOrd="0" destOrd="0" presId="urn:microsoft.com/office/officeart/2005/8/layout/funnel1"/>
    <dgm:cxn modelId="{A45D5B24-72DE-4FBC-B653-8FEDF3260224}" srcId="{1886F09F-E9F3-4931-BD8D-44D6AD6BACCF}" destId="{DE08F056-DA5D-42F7-BE2B-271D39B6CBE2}" srcOrd="2" destOrd="0" parTransId="{3035AC85-15E6-4144-B706-6DC826716971}" sibTransId="{83DA8F56-1780-4182-AC51-3A6E24442E13}"/>
    <dgm:cxn modelId="{747C9D92-6428-484D-940F-78D3EAD3BA8D}" type="presOf" srcId="{1886F09F-E9F3-4931-BD8D-44D6AD6BACCF}" destId="{7AF3AD77-2099-4356-A97E-0844075A0CC2}" srcOrd="0" destOrd="0" presId="urn:microsoft.com/office/officeart/2005/8/layout/funnel1"/>
    <dgm:cxn modelId="{10422088-69C3-423F-972B-F5AC288D11CC}" srcId="{1886F09F-E9F3-4931-BD8D-44D6AD6BACCF}" destId="{AC453D3F-B226-4DAF-8818-CDB620369204}" srcOrd="0" destOrd="0" parTransId="{780B8710-6E1D-4037-988E-64B13601CCA0}" sibTransId="{AD2E6355-7A31-498A-B94B-1E1324600AA3}"/>
    <dgm:cxn modelId="{98758C8F-DC44-4AE8-8DC6-A00311ED96FC}" type="presOf" srcId="{1FEC1FDB-0CAA-43E0-8843-163FFA289F22}" destId="{0B804594-01AE-489B-A4AD-55AE6DD71D2B}" srcOrd="0" destOrd="0" presId="urn:microsoft.com/office/officeart/2005/8/layout/funnel1"/>
    <dgm:cxn modelId="{D96175CB-AACD-4DFE-8100-C92025251572}" srcId="{1886F09F-E9F3-4931-BD8D-44D6AD6BACCF}" destId="{1FEC1FDB-0CAA-43E0-8843-163FFA289F22}" srcOrd="1" destOrd="0" parTransId="{6304057B-E15D-45A2-A38D-2107FFEED5A9}" sibTransId="{225DAED3-9000-42D4-876F-64C357D28665}"/>
    <dgm:cxn modelId="{080DA3FF-F442-4DE8-B43D-1F7A8237EC0B}" type="presOf" srcId="{AC453D3F-B226-4DAF-8818-CDB620369204}" destId="{EE863BAF-748E-4B39-A1F6-5010B9841BC0}" srcOrd="0" destOrd="0" presId="urn:microsoft.com/office/officeart/2005/8/layout/funnel1"/>
    <dgm:cxn modelId="{364510AC-B937-43AB-9299-35B883C460E8}" srcId="{1886F09F-E9F3-4931-BD8D-44D6AD6BACCF}" destId="{B9FA6672-4924-41AD-BA64-B9B043BD5521}" srcOrd="3" destOrd="0" parTransId="{2F1A4EDA-FD15-4C47-9C97-9744BB458CB2}" sibTransId="{B8B2D0A2-FC41-4953-9276-5F44B7DF6D14}"/>
    <dgm:cxn modelId="{AA01BDB6-70FE-4E7A-8D81-81A4B2E316D4}" type="presParOf" srcId="{7AF3AD77-2099-4356-A97E-0844075A0CC2}" destId="{1866B9FD-F4D9-43B0-808D-AB0E135DB460}" srcOrd="0" destOrd="0" presId="urn:microsoft.com/office/officeart/2005/8/layout/funnel1"/>
    <dgm:cxn modelId="{2F93166D-0074-4811-A9E6-EC7E442AF13E}" type="presParOf" srcId="{7AF3AD77-2099-4356-A97E-0844075A0CC2}" destId="{09E476AB-B1B3-46D7-8CC1-C02E6F5FFC4B}" srcOrd="1" destOrd="0" presId="urn:microsoft.com/office/officeart/2005/8/layout/funnel1"/>
    <dgm:cxn modelId="{4D2EB826-96BC-43AF-8D76-DB6D1B6D8098}" type="presParOf" srcId="{7AF3AD77-2099-4356-A97E-0844075A0CC2}" destId="{E0E84E13-9F21-4ACE-8F4C-697F18B0CBAA}" srcOrd="2" destOrd="0" presId="urn:microsoft.com/office/officeart/2005/8/layout/funnel1"/>
    <dgm:cxn modelId="{DB4D282B-1027-4533-AB3C-C2186F72E44B}" type="presParOf" srcId="{7AF3AD77-2099-4356-A97E-0844075A0CC2}" destId="{92441E8C-3E65-4214-B490-36C6FBBF4F16}" srcOrd="3" destOrd="0" presId="urn:microsoft.com/office/officeart/2005/8/layout/funnel1"/>
    <dgm:cxn modelId="{5766ACA1-7409-42E2-92EB-D63C90E718F8}" type="presParOf" srcId="{7AF3AD77-2099-4356-A97E-0844075A0CC2}" destId="{0B804594-01AE-489B-A4AD-55AE6DD71D2B}" srcOrd="4" destOrd="0" presId="urn:microsoft.com/office/officeart/2005/8/layout/funnel1"/>
    <dgm:cxn modelId="{C835907D-6774-4840-A664-E2D0C29069BA}" type="presParOf" srcId="{7AF3AD77-2099-4356-A97E-0844075A0CC2}" destId="{EE863BAF-748E-4B39-A1F6-5010B9841BC0}" srcOrd="5" destOrd="0" presId="urn:microsoft.com/office/officeart/2005/8/layout/funnel1"/>
    <dgm:cxn modelId="{505C5B51-7BC7-4C8D-8C4A-2B5F8ABFD0D5}" type="presParOf" srcId="{7AF3AD77-2099-4356-A97E-0844075A0CC2}" destId="{AF91AF1A-F1C2-47AD-97DE-DD02767ADEC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9389B8-5751-48D1-90C1-786A842DC08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315E57-3519-4685-B507-AFF75DDBFEDF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chemeClr val="accent5">
                  <a:lumMod val="75000"/>
                </a:schemeClr>
              </a:solidFill>
            </a:rPr>
            <a:t>2013г. 10625,3 тыс.руб</a:t>
          </a:r>
          <a:r>
            <a:rPr lang="ru-RU" b="1" dirty="0" smtClean="0">
              <a:solidFill>
                <a:schemeClr val="accent5">
                  <a:lumMod val="75000"/>
                </a:schemeClr>
              </a:solidFill>
            </a:rPr>
            <a:t>.</a:t>
          </a:r>
          <a:endParaRPr lang="ru-RU" b="1" dirty="0">
            <a:solidFill>
              <a:schemeClr val="accent5">
                <a:lumMod val="75000"/>
              </a:schemeClr>
            </a:solidFill>
          </a:endParaRPr>
        </a:p>
      </dgm:t>
    </dgm:pt>
    <dgm:pt modelId="{893CD893-D764-47C3-BD12-DA9CE743B912}" type="parTrans" cxnId="{A4A8D3C5-2961-4BF8-867F-FA82D0ABC978}">
      <dgm:prSet/>
      <dgm:spPr/>
      <dgm:t>
        <a:bodyPr/>
        <a:lstStyle/>
        <a:p>
          <a:endParaRPr lang="ru-RU"/>
        </a:p>
      </dgm:t>
    </dgm:pt>
    <dgm:pt modelId="{1E2FFDDB-D058-4D54-A75C-8A159D451E8B}" type="sibTrans" cxnId="{A4A8D3C5-2961-4BF8-867F-FA82D0ABC978}">
      <dgm:prSet/>
      <dgm:spPr/>
      <dgm:t>
        <a:bodyPr/>
        <a:lstStyle/>
        <a:p>
          <a:endParaRPr lang="ru-RU"/>
        </a:p>
      </dgm:t>
    </dgm:pt>
    <dgm:pt modelId="{9665AB81-208E-4966-9901-289DA53D427F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</a:rPr>
            <a:t>2014г</a:t>
          </a:r>
          <a:r>
            <a:rPr lang="ru-RU" b="1" dirty="0" smtClean="0">
              <a:solidFill>
                <a:srgbClr val="FF0000"/>
              </a:solidFill>
            </a:rPr>
            <a:t>. </a:t>
          </a:r>
          <a:r>
            <a:rPr lang="ru-RU" b="1" dirty="0" smtClean="0">
              <a:solidFill>
                <a:srgbClr val="FF0000"/>
              </a:solidFill>
            </a:rPr>
            <a:t>11676,9 тыс</a:t>
          </a:r>
          <a:r>
            <a:rPr lang="ru-RU" b="1" dirty="0" smtClean="0">
              <a:solidFill>
                <a:srgbClr val="FF0000"/>
              </a:solidFill>
            </a:rPr>
            <a:t>. руб.</a:t>
          </a:r>
          <a:endParaRPr lang="ru-RU" b="1" dirty="0">
            <a:solidFill>
              <a:srgbClr val="FF0000"/>
            </a:solidFill>
          </a:endParaRPr>
        </a:p>
      </dgm:t>
    </dgm:pt>
    <dgm:pt modelId="{6150E60A-E9E0-492C-979B-52A176258114}" type="parTrans" cxnId="{AF36D29F-C8B3-4891-BC6A-92CB8A8293D7}">
      <dgm:prSet/>
      <dgm:spPr/>
      <dgm:t>
        <a:bodyPr/>
        <a:lstStyle/>
        <a:p>
          <a:endParaRPr lang="ru-RU"/>
        </a:p>
      </dgm:t>
    </dgm:pt>
    <dgm:pt modelId="{8D645618-2D69-418D-BF39-B0252F83956D}" type="sibTrans" cxnId="{AF36D29F-C8B3-4891-BC6A-92CB8A8293D7}">
      <dgm:prSet/>
      <dgm:spPr/>
      <dgm:t>
        <a:bodyPr/>
        <a:lstStyle/>
        <a:p>
          <a:endParaRPr lang="ru-RU"/>
        </a:p>
      </dgm:t>
    </dgm:pt>
    <dgm:pt modelId="{A76C0B5F-02DD-43AE-8FCA-AB74C77A3CF3}" type="pres">
      <dgm:prSet presAssocID="{2C9389B8-5751-48D1-90C1-786A842DC084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F4B8D5-A325-4AFE-B29C-9A0B244AE450}" type="pres">
      <dgm:prSet presAssocID="{2C9389B8-5751-48D1-90C1-786A842DC084}" presName="arrow" presStyleLbl="bgShp" presStyleIdx="0" presStyleCnt="1" custScaleX="150516"/>
      <dgm:spPr/>
    </dgm:pt>
    <dgm:pt modelId="{2224848A-8CCE-477F-BE27-45D865D14721}" type="pres">
      <dgm:prSet presAssocID="{2C9389B8-5751-48D1-90C1-786A842DC084}" presName="arrowDiagram2" presStyleCnt="0"/>
      <dgm:spPr/>
    </dgm:pt>
    <dgm:pt modelId="{976B9BC4-774A-43ED-9F7C-2F2AEE2A2A66}" type="pres">
      <dgm:prSet presAssocID="{64315E57-3519-4685-B507-AFF75DDBFEDF}" presName="bullet2a" presStyleLbl="node1" presStyleIdx="0" presStyleCnt="2"/>
      <dgm:spPr/>
    </dgm:pt>
    <dgm:pt modelId="{B4C5F70E-09F6-49A4-A945-7CDA6F9A260C}" type="pres">
      <dgm:prSet presAssocID="{64315E57-3519-4685-B507-AFF75DDBFEDF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C406C-6854-4AA9-AC72-55B7755E6C01}" type="pres">
      <dgm:prSet presAssocID="{9665AB81-208E-4966-9901-289DA53D427F}" presName="bullet2b" presStyleLbl="node1" presStyleIdx="1" presStyleCnt="2"/>
      <dgm:spPr/>
    </dgm:pt>
    <dgm:pt modelId="{B7BF2E98-A2E5-42D6-8CE3-B16E49BD5CD9}" type="pres">
      <dgm:prSet presAssocID="{9665AB81-208E-4966-9901-289DA53D427F}" presName="textBox2b" presStyleLbl="revTx" presStyleIdx="1" presStyleCnt="2" custScaleX="107460" custScaleY="108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2844FA-1BFE-4BBD-8D7D-AE47140B26F5}" type="presOf" srcId="{64315E57-3519-4685-B507-AFF75DDBFEDF}" destId="{B4C5F70E-09F6-49A4-A945-7CDA6F9A260C}" srcOrd="0" destOrd="0" presId="urn:microsoft.com/office/officeart/2005/8/layout/arrow2"/>
    <dgm:cxn modelId="{A4A8D3C5-2961-4BF8-867F-FA82D0ABC978}" srcId="{2C9389B8-5751-48D1-90C1-786A842DC084}" destId="{64315E57-3519-4685-B507-AFF75DDBFEDF}" srcOrd="0" destOrd="0" parTransId="{893CD893-D764-47C3-BD12-DA9CE743B912}" sibTransId="{1E2FFDDB-D058-4D54-A75C-8A159D451E8B}"/>
    <dgm:cxn modelId="{9509CD94-3D46-4F1B-95C8-4C36A10D22C7}" type="presOf" srcId="{9665AB81-208E-4966-9901-289DA53D427F}" destId="{B7BF2E98-A2E5-42D6-8CE3-B16E49BD5CD9}" srcOrd="0" destOrd="0" presId="urn:microsoft.com/office/officeart/2005/8/layout/arrow2"/>
    <dgm:cxn modelId="{F3611F3A-0E82-4C66-AF65-FC4B62D74259}" type="presOf" srcId="{2C9389B8-5751-48D1-90C1-786A842DC084}" destId="{A76C0B5F-02DD-43AE-8FCA-AB74C77A3CF3}" srcOrd="0" destOrd="0" presId="urn:microsoft.com/office/officeart/2005/8/layout/arrow2"/>
    <dgm:cxn modelId="{AF36D29F-C8B3-4891-BC6A-92CB8A8293D7}" srcId="{2C9389B8-5751-48D1-90C1-786A842DC084}" destId="{9665AB81-208E-4966-9901-289DA53D427F}" srcOrd="1" destOrd="0" parTransId="{6150E60A-E9E0-492C-979B-52A176258114}" sibTransId="{8D645618-2D69-418D-BF39-B0252F83956D}"/>
    <dgm:cxn modelId="{B50CACF5-175A-433A-8C55-269069E55A33}" type="presParOf" srcId="{A76C0B5F-02DD-43AE-8FCA-AB74C77A3CF3}" destId="{24F4B8D5-A325-4AFE-B29C-9A0B244AE450}" srcOrd="0" destOrd="0" presId="urn:microsoft.com/office/officeart/2005/8/layout/arrow2"/>
    <dgm:cxn modelId="{93DB967D-9EAD-4F77-889B-C106901309E2}" type="presParOf" srcId="{A76C0B5F-02DD-43AE-8FCA-AB74C77A3CF3}" destId="{2224848A-8CCE-477F-BE27-45D865D14721}" srcOrd="1" destOrd="0" presId="urn:microsoft.com/office/officeart/2005/8/layout/arrow2"/>
    <dgm:cxn modelId="{7D832C56-8E69-4671-976A-438674AFE530}" type="presParOf" srcId="{2224848A-8CCE-477F-BE27-45D865D14721}" destId="{976B9BC4-774A-43ED-9F7C-2F2AEE2A2A66}" srcOrd="0" destOrd="0" presId="urn:microsoft.com/office/officeart/2005/8/layout/arrow2"/>
    <dgm:cxn modelId="{F8E5D164-AEE7-4CF3-BA79-5A0F292AAEF4}" type="presParOf" srcId="{2224848A-8CCE-477F-BE27-45D865D14721}" destId="{B4C5F70E-09F6-49A4-A945-7CDA6F9A260C}" srcOrd="1" destOrd="0" presId="urn:microsoft.com/office/officeart/2005/8/layout/arrow2"/>
    <dgm:cxn modelId="{DA1AF368-E70A-480D-B1F5-4E44FCDDF838}" type="presParOf" srcId="{2224848A-8CCE-477F-BE27-45D865D14721}" destId="{F4BC406C-6854-4AA9-AC72-55B7755E6C01}" srcOrd="2" destOrd="0" presId="urn:microsoft.com/office/officeart/2005/8/layout/arrow2"/>
    <dgm:cxn modelId="{CD89D785-1173-437D-BB84-B39E0F3FFC21}" type="presParOf" srcId="{2224848A-8CCE-477F-BE27-45D865D14721}" destId="{B7BF2E98-A2E5-42D6-8CE3-B16E49BD5CD9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DA5C43-87F9-4041-B571-96E4641A628F}">
      <dsp:nvSpPr>
        <dsp:cNvPr id="0" name=""/>
        <dsp:cNvSpPr/>
      </dsp:nvSpPr>
      <dsp:spPr>
        <a:xfrm>
          <a:off x="72663" y="348601"/>
          <a:ext cx="1979622" cy="1979622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kern="1200" dirty="0" smtClean="0"/>
            <a:t> </a:t>
          </a:r>
          <a:r>
            <a:rPr lang="ru-RU" sz="2300" b="1" kern="1200" dirty="0" smtClean="0">
              <a:solidFill>
                <a:srgbClr val="FF0000"/>
              </a:solidFill>
            </a:rPr>
            <a:t>(</a:t>
          </a:r>
          <a:r>
            <a:rPr lang="en-US" sz="2300" b="1" kern="1200" dirty="0" smtClean="0">
              <a:solidFill>
                <a:srgbClr val="FF0000"/>
              </a:solidFill>
            </a:rPr>
            <a:t>112</a:t>
          </a:r>
          <a:r>
            <a:rPr lang="ru-RU" sz="2300" b="1" kern="1200" dirty="0" smtClean="0">
              <a:solidFill>
                <a:srgbClr val="FF0000"/>
              </a:solidFill>
            </a:rPr>
            <a:t>43,4)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72663" y="348601"/>
        <a:ext cx="1979622" cy="1979622"/>
      </dsp:txXfrm>
    </dsp:sp>
    <dsp:sp modelId="{7183D05E-D7B3-4E6A-88EF-AFDFBE4C93A9}">
      <dsp:nvSpPr>
        <dsp:cNvPr id="0" name=""/>
        <dsp:cNvSpPr/>
      </dsp:nvSpPr>
      <dsp:spPr>
        <a:xfrm>
          <a:off x="2160240" y="1296140"/>
          <a:ext cx="1052227" cy="185006"/>
        </a:xfrm>
        <a:prstGeom prst="round1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160240" y="1296140"/>
        <a:ext cx="1052227" cy="185006"/>
      </dsp:txXfrm>
    </dsp:sp>
    <dsp:sp modelId="{26F00F57-DBE0-4803-B685-582CE0BF695F}">
      <dsp:nvSpPr>
        <dsp:cNvPr id="0" name=""/>
        <dsp:cNvSpPr/>
      </dsp:nvSpPr>
      <dsp:spPr>
        <a:xfrm>
          <a:off x="3325357" y="421392"/>
          <a:ext cx="1979622" cy="197962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kern="1200" dirty="0" smtClean="0">
              <a:solidFill>
                <a:srgbClr val="FF0000"/>
              </a:solidFill>
            </a:rPr>
            <a:t>(</a:t>
          </a:r>
          <a:r>
            <a:rPr lang="ru-RU" sz="2300" b="1" kern="1200" dirty="0" smtClean="0">
              <a:solidFill>
                <a:srgbClr val="FF0000"/>
              </a:solidFill>
            </a:rPr>
            <a:t>13290,3</a:t>
          </a:r>
          <a:r>
            <a:rPr lang="ru-RU" sz="2300" kern="1200" dirty="0" smtClean="0">
              <a:solidFill>
                <a:srgbClr val="FF0000"/>
              </a:solidFill>
            </a:rPr>
            <a:t>)</a:t>
          </a:r>
          <a:endParaRPr lang="ru-RU" sz="2300" kern="1200" dirty="0">
            <a:solidFill>
              <a:srgbClr val="FF0000"/>
            </a:solidFill>
          </a:endParaRPr>
        </a:p>
      </dsp:txBody>
      <dsp:txXfrm>
        <a:off x="3325357" y="421392"/>
        <a:ext cx="1979622" cy="1979622"/>
      </dsp:txXfrm>
    </dsp:sp>
    <dsp:sp modelId="{C9F59194-2611-4388-8F26-924DFEC37142}">
      <dsp:nvSpPr>
        <dsp:cNvPr id="0" name=""/>
        <dsp:cNvSpPr/>
      </dsp:nvSpPr>
      <dsp:spPr>
        <a:xfrm>
          <a:off x="5495067" y="830065"/>
          <a:ext cx="1148180" cy="1148180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/>
        </a:p>
      </dsp:txBody>
      <dsp:txXfrm>
        <a:off x="5495067" y="830065"/>
        <a:ext cx="1148180" cy="1148180"/>
      </dsp:txXfrm>
    </dsp:sp>
    <dsp:sp modelId="{3FABF8A8-C6A0-410D-8A6E-73B2D081BDF5}">
      <dsp:nvSpPr>
        <dsp:cNvPr id="0" name=""/>
        <dsp:cNvSpPr/>
      </dsp:nvSpPr>
      <dsp:spPr>
        <a:xfrm>
          <a:off x="6768753" y="432042"/>
          <a:ext cx="1979622" cy="19796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accent6">
                  <a:lumMod val="75000"/>
                </a:schemeClr>
              </a:solidFill>
            </a:rPr>
            <a:t>Дефицит </a:t>
          </a:r>
          <a:r>
            <a:rPr lang="ru-RU" sz="2600" kern="1200" dirty="0" smtClean="0">
              <a:solidFill>
                <a:srgbClr val="FF0000"/>
              </a:solidFill>
            </a:rPr>
            <a:t>(</a:t>
          </a:r>
          <a:r>
            <a:rPr lang="ru-RU" sz="2600" b="1" kern="1200" dirty="0" smtClean="0">
              <a:solidFill>
                <a:srgbClr val="FF0000"/>
              </a:solidFill>
            </a:rPr>
            <a:t>2046,9</a:t>
          </a:r>
          <a:r>
            <a:rPr lang="ru-RU" sz="2600" kern="1200" dirty="0" smtClean="0">
              <a:solidFill>
                <a:srgbClr val="FF0000"/>
              </a:solidFill>
            </a:rPr>
            <a:t>)</a:t>
          </a:r>
          <a:endParaRPr lang="ru-RU" sz="2600" kern="1200" dirty="0">
            <a:solidFill>
              <a:srgbClr val="FF0000"/>
            </a:solidFill>
          </a:endParaRPr>
        </a:p>
      </dsp:txBody>
      <dsp:txXfrm>
        <a:off x="6768753" y="432042"/>
        <a:ext cx="1979622" cy="19796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6B9FD-F4D9-43B0-808D-AB0E135DB460}">
      <dsp:nvSpPr>
        <dsp:cNvPr id="0" name=""/>
        <dsp:cNvSpPr/>
      </dsp:nvSpPr>
      <dsp:spPr>
        <a:xfrm>
          <a:off x="154354" y="219402"/>
          <a:ext cx="7932838" cy="133871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476AB-B1B3-46D7-8CC1-C02E6F5FFC4B}">
      <dsp:nvSpPr>
        <dsp:cNvPr id="0" name=""/>
        <dsp:cNvSpPr/>
      </dsp:nvSpPr>
      <dsp:spPr>
        <a:xfrm>
          <a:off x="3741274" y="3523300"/>
          <a:ext cx="747051" cy="47811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84E13-9F21-4ACE-8F4C-697F18B0CBAA}">
      <dsp:nvSpPr>
        <dsp:cNvPr id="0" name=""/>
        <dsp:cNvSpPr/>
      </dsp:nvSpPr>
      <dsp:spPr>
        <a:xfrm>
          <a:off x="2242593" y="4007803"/>
          <a:ext cx="3744412" cy="69243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kern="1200" dirty="0" smtClean="0"/>
            <a:t> </a:t>
          </a:r>
          <a:r>
            <a:rPr lang="ru-RU" sz="2000" b="1" kern="1200" dirty="0" smtClean="0">
              <a:solidFill>
                <a:srgbClr val="C00000"/>
              </a:solidFill>
            </a:rPr>
            <a:t>(11243,4)</a:t>
          </a:r>
          <a:endParaRPr lang="ru-RU" sz="2000" b="1" kern="1200" dirty="0" smtClean="0">
            <a:solidFill>
              <a:srgbClr val="C00000"/>
            </a:solidFill>
          </a:endParaRPr>
        </a:p>
      </dsp:txBody>
      <dsp:txXfrm>
        <a:off x="2242593" y="4007803"/>
        <a:ext cx="3744412" cy="692435"/>
      </dsp:txXfrm>
    </dsp:sp>
    <dsp:sp modelId="{92441E8C-3E65-4214-B490-36C6FBBF4F16}">
      <dsp:nvSpPr>
        <dsp:cNvPr id="0" name=""/>
        <dsp:cNvSpPr/>
      </dsp:nvSpPr>
      <dsp:spPr>
        <a:xfrm>
          <a:off x="4618850" y="291415"/>
          <a:ext cx="1967661" cy="2264340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kern="1200" dirty="0" smtClean="0">
              <a:solidFill>
                <a:srgbClr val="C00000"/>
              </a:solidFill>
            </a:rPr>
            <a:t>(404,6)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-3,6%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618850" y="291415"/>
        <a:ext cx="1967661" cy="2264340"/>
      </dsp:txXfrm>
    </dsp:sp>
    <dsp:sp modelId="{0B804594-01AE-489B-A4AD-55AE6DD71D2B}">
      <dsp:nvSpPr>
        <dsp:cNvPr id="0" name=""/>
        <dsp:cNvSpPr/>
      </dsp:nvSpPr>
      <dsp:spPr>
        <a:xfrm>
          <a:off x="1594522" y="244624"/>
          <a:ext cx="2208791" cy="2496824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kern="1200" dirty="0" smtClean="0">
              <a:solidFill>
                <a:srgbClr val="C00000"/>
              </a:solidFill>
            </a:rPr>
            <a:t>(8039,5)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-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71,5%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594522" y="244624"/>
        <a:ext cx="2208791" cy="2496824"/>
      </dsp:txXfrm>
    </dsp:sp>
    <dsp:sp modelId="{EE863BAF-748E-4B39-A1F6-5010B9841BC0}">
      <dsp:nvSpPr>
        <dsp:cNvPr id="0" name=""/>
        <dsp:cNvSpPr/>
      </dsp:nvSpPr>
      <dsp:spPr>
        <a:xfrm>
          <a:off x="3322710" y="1659566"/>
          <a:ext cx="1679628" cy="1756437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sz="1500" b="1" kern="1200" dirty="0" smtClean="0">
              <a:solidFill>
                <a:srgbClr val="C00000"/>
              </a:solidFill>
            </a:rPr>
            <a:t>(2799,3) </a:t>
          </a: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-24,9%</a:t>
          </a:r>
          <a:endParaRPr lang="ru-RU" sz="15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322710" y="1659566"/>
        <a:ext cx="1679628" cy="1756437"/>
      </dsp:txXfrm>
    </dsp:sp>
    <dsp:sp modelId="{AF91AF1A-F1C2-47AD-97DE-DD02767ADECC}">
      <dsp:nvSpPr>
        <dsp:cNvPr id="0" name=""/>
        <dsp:cNvSpPr/>
      </dsp:nvSpPr>
      <dsp:spPr>
        <a:xfrm>
          <a:off x="10359" y="75399"/>
          <a:ext cx="8215322" cy="334678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F4B8D5-A325-4AFE-B29C-9A0B244AE450}">
      <dsp:nvSpPr>
        <dsp:cNvPr id="0" name=""/>
        <dsp:cNvSpPr/>
      </dsp:nvSpPr>
      <dsp:spPr>
        <a:xfrm>
          <a:off x="2" y="-46228"/>
          <a:ext cx="8229595" cy="341724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B9BC4-774A-43ED-9F7C-2F2AEE2A2A66}">
      <dsp:nvSpPr>
        <dsp:cNvPr id="0" name=""/>
        <dsp:cNvSpPr/>
      </dsp:nvSpPr>
      <dsp:spPr>
        <a:xfrm>
          <a:off x="2652219" y="1816169"/>
          <a:ext cx="191365" cy="191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5F70E-09F6-49A4-A945-7CDA6F9A260C}">
      <dsp:nvSpPr>
        <dsp:cNvPr id="0" name=""/>
        <dsp:cNvSpPr/>
      </dsp:nvSpPr>
      <dsp:spPr>
        <a:xfrm>
          <a:off x="2747902" y="1911851"/>
          <a:ext cx="1776966" cy="1459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01" tIns="0" rIns="0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accent5">
                  <a:lumMod val="75000"/>
                </a:schemeClr>
              </a:solidFill>
            </a:rPr>
            <a:t>2013г. 10625,3 тыс.руб</a:t>
          </a:r>
          <a:r>
            <a:rPr lang="ru-RU" sz="3400" b="1" kern="1200" dirty="0" smtClean="0">
              <a:solidFill>
                <a:schemeClr val="accent5">
                  <a:lumMod val="75000"/>
                </a:schemeClr>
              </a:solidFill>
            </a:rPr>
            <a:t>.</a:t>
          </a:r>
          <a:endParaRPr lang="ru-RU" sz="34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747902" y="1911851"/>
        <a:ext cx="1776966" cy="1459162"/>
      </dsp:txXfrm>
    </dsp:sp>
    <dsp:sp modelId="{F4BC406C-6854-4AA9-AC72-55B7755E6C01}">
      <dsp:nvSpPr>
        <dsp:cNvPr id="0" name=""/>
        <dsp:cNvSpPr/>
      </dsp:nvSpPr>
      <dsp:spPr>
        <a:xfrm>
          <a:off x="4415517" y="944772"/>
          <a:ext cx="328055" cy="328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F2E98-A2E5-42D6-8CE3-B16E49BD5CD9}">
      <dsp:nvSpPr>
        <dsp:cNvPr id="0" name=""/>
        <dsp:cNvSpPr/>
      </dsp:nvSpPr>
      <dsp:spPr>
        <a:xfrm>
          <a:off x="4513264" y="1016343"/>
          <a:ext cx="1909528" cy="244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830" tIns="0" rIns="0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FF0000"/>
              </a:solidFill>
            </a:rPr>
            <a:t>2014г</a:t>
          </a:r>
          <a:r>
            <a:rPr lang="ru-RU" sz="3400" b="1" kern="1200" dirty="0" smtClean="0">
              <a:solidFill>
                <a:srgbClr val="FF0000"/>
              </a:solidFill>
            </a:rPr>
            <a:t>. </a:t>
          </a:r>
          <a:r>
            <a:rPr lang="ru-RU" sz="3400" b="1" kern="1200" dirty="0" smtClean="0">
              <a:solidFill>
                <a:srgbClr val="FF0000"/>
              </a:solidFill>
            </a:rPr>
            <a:t>11676,9 тыс</a:t>
          </a:r>
          <a:r>
            <a:rPr lang="ru-RU" sz="3400" b="1" kern="1200" dirty="0" smtClean="0">
              <a:solidFill>
                <a:srgbClr val="FF0000"/>
              </a:solidFill>
            </a:rPr>
            <a:t>. руб.</a:t>
          </a:r>
          <a:endParaRPr lang="ru-RU" sz="3400" b="1" kern="1200" dirty="0">
            <a:solidFill>
              <a:srgbClr val="FF0000"/>
            </a:solidFill>
          </a:endParaRPr>
        </a:p>
      </dsp:txBody>
      <dsp:txXfrm>
        <a:off x="4513264" y="1016343"/>
        <a:ext cx="1909528" cy="244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ECAAD-E1CD-4CF8-83A5-9CE63E21D53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0F7E-6053-4EAD-B25E-2C2A1B18F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2664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Исполнение бюджета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Грушево-Дубовского</a:t>
            </a:r>
            <a:r>
              <a:rPr lang="ru-RU" dirty="0" smtClean="0">
                <a:solidFill>
                  <a:srgbClr val="FF0000"/>
                </a:solidFill>
              </a:rPr>
              <a:t> сельского поселения за </a:t>
            </a:r>
            <a:r>
              <a:rPr lang="ru-RU" dirty="0" smtClean="0">
                <a:solidFill>
                  <a:srgbClr val="FF0000"/>
                </a:solidFill>
              </a:rPr>
              <a:t>201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192688" cy="3960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oblast45.ru/uploads/publications/1545/fed7c7418dd0f5b0d055843e437c01ec4c2b23a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2636912"/>
            <a:ext cx="6192689" cy="403244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2708920"/>
          <a:ext cx="8229600" cy="341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Динамика расходов на реализацию областных и муниципальных программ </a:t>
            </a:r>
          </a:p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2013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2014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гг.</a:t>
            </a:r>
          </a:p>
          <a:p>
            <a:pPr algn="ctr"/>
            <a:endParaRPr lang="ru-RU" dirty="0"/>
          </a:p>
        </p:txBody>
      </p:sp>
      <p:sp>
        <p:nvSpPr>
          <p:cNvPr id="11" name="Стрелка вверх 10"/>
          <p:cNvSpPr/>
          <p:nvPr/>
        </p:nvSpPr>
        <p:spPr>
          <a:xfrm>
            <a:off x="2843808" y="2636912"/>
            <a:ext cx="2016224" cy="144016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Темп роста </a:t>
            </a:r>
            <a:r>
              <a:rPr lang="ru-RU" b="1" dirty="0" smtClean="0">
                <a:solidFill>
                  <a:srgbClr val="00B050"/>
                </a:solidFill>
              </a:rPr>
              <a:t>109,9%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несколько документов 2"/>
          <p:cNvSpPr/>
          <p:nvPr/>
        </p:nvSpPr>
        <p:spPr>
          <a:xfrm>
            <a:off x="251520" y="0"/>
            <a:ext cx="8640960" cy="306896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Структура расходов на социально-культурную сферу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4572000" y="5661248"/>
            <a:ext cx="3168352" cy="86409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Социальная политика   </a:t>
            </a:r>
            <a:r>
              <a:rPr lang="ru-RU" sz="2400" b="1" dirty="0" smtClean="0">
                <a:solidFill>
                  <a:srgbClr val="FF0000"/>
                </a:solidFill>
              </a:rPr>
              <a:t>(46,5) </a:t>
            </a:r>
            <a:r>
              <a:rPr lang="ru-RU" sz="2400" b="1" dirty="0" smtClean="0">
                <a:solidFill>
                  <a:srgbClr val="FF0000"/>
                </a:solidFill>
              </a:rPr>
              <a:t>–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1,2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899592" y="3068960"/>
            <a:ext cx="3168352" cy="352839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Культура </a:t>
            </a:r>
            <a:r>
              <a:rPr lang="ru-RU" sz="4800" b="1" dirty="0" smtClean="0">
                <a:solidFill>
                  <a:srgbClr val="FF0000"/>
                </a:solidFill>
              </a:rPr>
              <a:t>(3815,9) – 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98,8%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7668344" y="285293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700808"/>
          <a:ext cx="8280920" cy="4787236"/>
        </p:xfrm>
        <a:graphic>
          <a:graphicData uri="http://schemas.openxmlformats.org/drawingml/2006/table">
            <a:tbl>
              <a:tblPr/>
              <a:tblGrid>
                <a:gridCol w="4842831"/>
                <a:gridCol w="1081611"/>
                <a:gridCol w="1252009"/>
                <a:gridCol w="1104469"/>
              </a:tblGrid>
              <a:tr h="522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Наименование передаваемого полномочия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2013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год тыс.руб.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год      тыс. руб.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Темп роста, %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2841,6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3862,9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135,9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Расходы в области культуры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2600,5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3682,2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141,6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Расходы по содержанию и организации деятельности АСФ на территории поселения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159,2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108,6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68,2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в области архитектуры и градостроительства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11,0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12,8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116,4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по обеспечению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41,3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46,0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111,4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в сфере жилищно - коммунального хозяйства и оплате его услуг, уполномоченного производить расчет адресной социальной выплаты и устанавливать наличие оснований на ее получение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17,4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50,0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Расходы в области муниципального жилищного контроля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12,2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37,7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51520" y="188640"/>
            <a:ext cx="8280920" cy="144016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Объем межбюджетных трансфертов, перечисляемых из местного бюджета бюджету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Белокалитвинского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района на финансирование расходов, связанных с передачей осуществления части полномочий органов местного самоуправления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Грушево-Дубовского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сельского поселения органам местного самоуправления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Белокалитвинского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района   в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2013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2014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годах (тыс. рублей)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giport.ru/img/news/2012/07/10/093204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429000"/>
            <a:ext cx="72008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Лента лицом вверх 4"/>
          <p:cNvSpPr/>
          <p:nvPr/>
        </p:nvSpPr>
        <p:spPr>
          <a:xfrm>
            <a:off x="179512" y="188640"/>
            <a:ext cx="8640960" cy="3096344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smtClean="0">
                <a:solidFill>
                  <a:schemeClr val="accent1">
                    <a:lumMod val="75000"/>
                  </a:schemeClr>
                </a:solidFill>
              </a:rPr>
              <a:t>488,5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тыс. руб. -   переходят            на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2015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год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ФАКТИЧЕСКОЕ ИСПОЛНЕНИЕ БЮДЖЕТА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3645024"/>
          <a:ext cx="878497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5min.by/includes_c/timthumb.php?src=http://5min.by/images/6231.jpg&amp;h=320&amp;a=t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1916832"/>
            <a:ext cx="4320481" cy="202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21297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ДОХОДНАЯ ЧАСТЬ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7668344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3923928" y="1124744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403648" y="5777880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843808" y="3356992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123728" y="4653136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355976" y="0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>
            <a:off x="323528" y="1484784"/>
            <a:ext cx="1907704" cy="29249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НАЛОГОВЫЕ ДОХОДЫ</a:t>
            </a:r>
            <a:endParaRPr lang="ru-RU" sz="2400" dirty="0"/>
          </a:p>
        </p:txBody>
      </p:sp>
      <p:sp>
        <p:nvSpPr>
          <p:cNvPr id="13" name="Облако 12"/>
          <p:cNvSpPr/>
          <p:nvPr/>
        </p:nvSpPr>
        <p:spPr>
          <a:xfrm>
            <a:off x="5111552" y="0"/>
            <a:ext cx="4032448" cy="1124744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 (налог на доходы физ.лиц) </a:t>
            </a:r>
            <a:r>
              <a:rPr lang="ru-RU" dirty="0" smtClean="0">
                <a:solidFill>
                  <a:srgbClr val="FF0000"/>
                </a:solidFill>
              </a:rPr>
              <a:t>(5460,1)  </a:t>
            </a:r>
            <a:r>
              <a:rPr lang="ru-RU" dirty="0" smtClean="0">
                <a:solidFill>
                  <a:schemeClr val="tx1"/>
                </a:solidFill>
              </a:rPr>
              <a:t>67,9%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4716016" y="908720"/>
            <a:ext cx="4032448" cy="12241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 </a:t>
            </a:r>
            <a:r>
              <a:rPr lang="ru-RU" dirty="0" smtClean="0">
                <a:solidFill>
                  <a:srgbClr val="FF0000"/>
                </a:solidFill>
              </a:rPr>
              <a:t>(2402,6) </a:t>
            </a:r>
            <a:r>
              <a:rPr lang="ru-RU" dirty="0" smtClean="0"/>
              <a:t>29,9%</a:t>
            </a:r>
            <a:endParaRPr lang="ru-RU" dirty="0"/>
          </a:p>
        </p:txBody>
      </p:sp>
      <p:sp>
        <p:nvSpPr>
          <p:cNvPr id="16" name="Облако 15"/>
          <p:cNvSpPr/>
          <p:nvPr/>
        </p:nvSpPr>
        <p:spPr>
          <a:xfrm>
            <a:off x="4355976" y="2060848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</a:t>
            </a:r>
            <a:r>
              <a:rPr lang="en-US" dirty="0" smtClean="0"/>
              <a:t>/</a:t>
            </a:r>
            <a:r>
              <a:rPr lang="ru-RU" dirty="0" err="1" smtClean="0"/>
              <a:t>х</a:t>
            </a:r>
            <a:r>
              <a:rPr lang="ru-RU" dirty="0" smtClean="0"/>
              <a:t> налог </a:t>
            </a:r>
            <a:r>
              <a:rPr lang="ru-RU" dirty="0" smtClean="0">
                <a:solidFill>
                  <a:srgbClr val="FF0000"/>
                </a:solidFill>
              </a:rPr>
              <a:t>(31,5) </a:t>
            </a:r>
            <a:r>
              <a:rPr lang="ru-RU" dirty="0" smtClean="0"/>
              <a:t>0,3%</a:t>
            </a:r>
            <a:endParaRPr lang="ru-RU" dirty="0"/>
          </a:p>
        </p:txBody>
      </p:sp>
      <p:sp>
        <p:nvSpPr>
          <p:cNvPr id="17" name="Облако 16"/>
          <p:cNvSpPr/>
          <p:nvPr/>
        </p:nvSpPr>
        <p:spPr>
          <a:xfrm>
            <a:off x="3635896" y="3212976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 физ.лиц </a:t>
            </a:r>
            <a:r>
              <a:rPr lang="ru-RU" dirty="0" smtClean="0">
                <a:solidFill>
                  <a:srgbClr val="FF0000"/>
                </a:solidFill>
              </a:rPr>
              <a:t>(118,6) </a:t>
            </a:r>
            <a:r>
              <a:rPr lang="ru-RU" dirty="0" smtClean="0"/>
              <a:t>1,5%</a:t>
            </a:r>
            <a:endParaRPr lang="ru-RU" dirty="0"/>
          </a:p>
        </p:txBody>
      </p:sp>
      <p:sp>
        <p:nvSpPr>
          <p:cNvPr id="18" name="Облако 17"/>
          <p:cNvSpPr/>
          <p:nvPr/>
        </p:nvSpPr>
        <p:spPr>
          <a:xfrm>
            <a:off x="2843808" y="4437112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Госпошлина </a:t>
            </a:r>
            <a:r>
              <a:rPr lang="ru-RU" dirty="0" smtClean="0">
                <a:solidFill>
                  <a:srgbClr val="FF0000"/>
                </a:solidFill>
              </a:rPr>
              <a:t>(36,8) </a:t>
            </a:r>
            <a:r>
              <a:rPr lang="ru-RU" dirty="0" smtClean="0"/>
              <a:t>0,4%</a:t>
            </a:r>
            <a:endParaRPr lang="ru-RU" dirty="0"/>
          </a:p>
        </p:txBody>
      </p:sp>
      <p:sp>
        <p:nvSpPr>
          <p:cNvPr id="19" name="Облако 18"/>
          <p:cNvSpPr/>
          <p:nvPr/>
        </p:nvSpPr>
        <p:spPr>
          <a:xfrm>
            <a:off x="2339752" y="5589240"/>
            <a:ext cx="3888432" cy="126876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с прим. упрощенной системы </a:t>
            </a:r>
            <a:r>
              <a:rPr lang="ru-RU" dirty="0" smtClean="0">
                <a:solidFill>
                  <a:srgbClr val="FF0000"/>
                </a:solidFill>
              </a:rPr>
              <a:t>(0,2)</a:t>
            </a:r>
            <a:endParaRPr lang="ru-RU" dirty="0"/>
          </a:p>
        </p:txBody>
      </p:sp>
      <p:pic>
        <p:nvPicPr>
          <p:cNvPr id="20" name="Рисунок 19" descr="http://www.europafm.ro/&amp;files/charts/poze_stiri/money_bag-thumb-540-0-19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37112"/>
            <a:ext cx="219573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трелка вправо 20"/>
          <p:cNvSpPr/>
          <p:nvPr/>
        </p:nvSpPr>
        <p:spPr>
          <a:xfrm>
            <a:off x="3491880" y="2204864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7847856" y="3068960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79512" y="2060848"/>
            <a:ext cx="2160240" cy="2808312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НЕНАЛОГОВЫЕ ДОХОДЫ</a:t>
            </a:r>
            <a:endParaRPr lang="ru-RU" sz="2400" dirty="0"/>
          </a:p>
        </p:txBody>
      </p:sp>
      <p:sp>
        <p:nvSpPr>
          <p:cNvPr id="15" name="Стрелка вправо 14"/>
          <p:cNvSpPr/>
          <p:nvPr/>
        </p:nvSpPr>
        <p:spPr>
          <a:xfrm rot="1039626">
            <a:off x="2266599" y="3738468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лако 17"/>
          <p:cNvSpPr/>
          <p:nvPr/>
        </p:nvSpPr>
        <p:spPr>
          <a:xfrm>
            <a:off x="2987824" y="1340768"/>
            <a:ext cx="4032448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Аренда земельных участков </a:t>
            </a:r>
            <a:r>
              <a:rPr lang="ru-RU" dirty="0" smtClean="0">
                <a:solidFill>
                  <a:srgbClr val="FF0000"/>
                </a:solidFill>
              </a:rPr>
              <a:t>(2768,3) </a:t>
            </a:r>
            <a:r>
              <a:rPr lang="ru-RU" dirty="0" smtClean="0"/>
              <a:t>98,9%</a:t>
            </a:r>
            <a:endParaRPr lang="ru-RU" dirty="0"/>
          </a:p>
        </p:txBody>
      </p:sp>
      <p:sp>
        <p:nvSpPr>
          <p:cNvPr id="23" name="Облако 22"/>
          <p:cNvSpPr/>
          <p:nvPr/>
        </p:nvSpPr>
        <p:spPr>
          <a:xfrm>
            <a:off x="2987824" y="4005064"/>
            <a:ext cx="4032448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Штрафы </a:t>
            </a:r>
            <a:r>
              <a:rPr lang="ru-RU" dirty="0" smtClean="0">
                <a:solidFill>
                  <a:srgbClr val="FF0000"/>
                </a:solidFill>
              </a:rPr>
              <a:t>(31,0) </a:t>
            </a:r>
            <a:r>
              <a:rPr lang="ru-RU" dirty="0" smtClean="0"/>
              <a:t>1,1%</a:t>
            </a:r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 rot="19715686">
            <a:off x="2203112" y="1612041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http://cdn.img.ria.ua/photos/ria/tmp_news_common/0/55/5534/5534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3984" y="4801940"/>
            <a:ext cx="2430016" cy="205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Горизонтальный свиток 26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ЦЕЛЕВЫЕ ПОСТУПЛЕНИЯ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55776" y="1556792"/>
            <a:ext cx="4032448" cy="17281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1. ФЕДЕРАЛЬНЫЕ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991719">
            <a:off x="2778281" y="3353367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593861">
            <a:off x="5478007" y="3340254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259632" y="4653136"/>
            <a:ext cx="3312368" cy="1944216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осуществление первичного воинского учета </a:t>
            </a:r>
            <a:r>
              <a:rPr lang="ru-RU" dirty="0" smtClean="0">
                <a:solidFill>
                  <a:srgbClr val="FFFF00"/>
                </a:solidFill>
              </a:rPr>
              <a:t>(154,4)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004048" y="4653136"/>
            <a:ext cx="3312368" cy="1944216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составление протоколов об административных правонарушениях </a:t>
            </a:r>
            <a:r>
              <a:rPr lang="ru-RU" dirty="0" smtClean="0">
                <a:solidFill>
                  <a:srgbClr val="FFFF00"/>
                </a:solidFill>
              </a:rPr>
              <a:t>(0,2)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482" name="Picture 2" descr="http://www.wwww4.com/w1462/8676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348880"/>
            <a:ext cx="1368152" cy="2164436"/>
          </a:xfrm>
          <a:prstGeom prst="rect">
            <a:avLst/>
          </a:prstGeom>
          <a:noFill/>
        </p:spPr>
      </p:pic>
      <p:pic>
        <p:nvPicPr>
          <p:cNvPr id="20484" name="Picture 4" descr="http://www.yaruga.belnet.ru/cgi-bin/picture/0203201282919-6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2478699" cy="1859024"/>
          </a:xfrm>
          <a:prstGeom prst="rect">
            <a:avLst/>
          </a:prstGeom>
          <a:noFill/>
        </p:spPr>
      </p:pic>
      <p:sp>
        <p:nvSpPr>
          <p:cNvPr id="15" name="Горизонтальный свиток 14"/>
          <p:cNvSpPr/>
          <p:nvPr/>
        </p:nvSpPr>
        <p:spPr>
          <a:xfrm>
            <a:off x="7596336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11760" y="260648"/>
            <a:ext cx="4032448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2.  ОБЛАСТНЫЕ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11960" y="2348880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275856" y="3645024"/>
            <a:ext cx="2808312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 дорог (дорожный фонд)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250,0)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58" name="Picture 2" descr="http://tacina-adm.ru/files/images/2013/12/E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67790"/>
            <a:ext cx="2520280" cy="1890210"/>
          </a:xfrm>
          <a:prstGeom prst="rect">
            <a:avLst/>
          </a:prstGeom>
          <a:noFill/>
        </p:spPr>
      </p:pic>
      <p:pic>
        <p:nvPicPr>
          <p:cNvPr id="19460" name="Picture 4" descr="http://img.rufox.ru/files/big2/560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2678542" cy="1916832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409824" y="1751608"/>
          <a:ext cx="8683376" cy="479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691680" y="548680"/>
            <a:ext cx="6480720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Динамика роста собственных доходов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668344" y="177281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71800" y="2132856"/>
            <a:ext cx="3312368" cy="223224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СТРУКТУРА РАСХОДОВ БЮДЖЕТА </a:t>
            </a:r>
            <a:r>
              <a:rPr lang="ru-RU" sz="2800" dirty="0" smtClean="0"/>
              <a:t>(13290,3)</a:t>
            </a:r>
            <a:endParaRPr lang="ru-RU" sz="2800" dirty="0"/>
          </a:p>
        </p:txBody>
      </p:sp>
      <p:sp>
        <p:nvSpPr>
          <p:cNvPr id="3" name="Стрелка вверх 2"/>
          <p:cNvSpPr/>
          <p:nvPr/>
        </p:nvSpPr>
        <p:spPr>
          <a:xfrm rot="18100719">
            <a:off x="1946118" y="2100070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 rot="20704764">
            <a:off x="3112312" y="1145770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9555819">
            <a:off x="4879246" y="4195061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6604972">
            <a:off x="6019666" y="3192131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988110">
            <a:off x="4635367" y="1153060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731456">
            <a:off x="5836118" y="1847404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1454788">
            <a:off x="3442295" y="4293116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3326220">
            <a:off x="2380932" y="3861950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4283968" y="-171400"/>
            <a:ext cx="1944216" cy="1656184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НАЦИОНАЛЬНАЯ </a:t>
            </a:r>
            <a:r>
              <a:rPr lang="ru-RU" sz="1600" dirty="0" smtClean="0">
                <a:solidFill>
                  <a:schemeClr val="tx1"/>
                </a:solidFill>
              </a:rPr>
              <a:t>ОБОРОНА(154,4)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6876256" y="3356992"/>
            <a:ext cx="2267744" cy="1656184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НАЦИОНАЛЬ- НАЯ ЭКОНОМИКА </a:t>
            </a:r>
            <a:r>
              <a:rPr lang="ru-RU" sz="1200" dirty="0" smtClean="0">
                <a:solidFill>
                  <a:schemeClr val="tx1"/>
                </a:solidFill>
              </a:rPr>
              <a:t>(2824,5)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6372200" y="836712"/>
            <a:ext cx="2160240" cy="158417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 </a:t>
            </a:r>
            <a:r>
              <a:rPr lang="ru-RU" sz="1050" dirty="0" smtClean="0">
                <a:solidFill>
                  <a:schemeClr val="tx1"/>
                </a:solidFill>
              </a:rPr>
              <a:t>(130,3)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5004048" y="5085184"/>
            <a:ext cx="1872208" cy="177281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ЖИЛИЩНО-КОММУНАЛЬНОЕ ХОЗЯЙСТВО </a:t>
            </a:r>
            <a:r>
              <a:rPr lang="ru-RU" sz="1200" dirty="0" smtClean="0">
                <a:solidFill>
                  <a:schemeClr val="tx1"/>
                </a:solidFill>
              </a:rPr>
              <a:t>(1390,0)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7-конечная звезда 14"/>
          <p:cNvSpPr/>
          <p:nvPr/>
        </p:nvSpPr>
        <p:spPr>
          <a:xfrm rot="20678220">
            <a:off x="2780977" y="5218737"/>
            <a:ext cx="1900320" cy="141277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КУЛЬТУРА(8315,9)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7-конечная звезда 15"/>
          <p:cNvSpPr/>
          <p:nvPr/>
        </p:nvSpPr>
        <p:spPr>
          <a:xfrm>
            <a:off x="323528" y="4653136"/>
            <a:ext cx="2339752" cy="1728192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СОЦИАЛЬНАЯ ПОЛИТИКА </a:t>
            </a:r>
            <a:r>
              <a:rPr lang="ru-RU" sz="1400" dirty="0" smtClean="0">
                <a:solidFill>
                  <a:schemeClr val="tx1"/>
                </a:solidFill>
              </a:rPr>
              <a:t>(46,5)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7-конечная звезда 16"/>
          <p:cNvSpPr/>
          <p:nvPr/>
        </p:nvSpPr>
        <p:spPr>
          <a:xfrm>
            <a:off x="251520" y="1052736"/>
            <a:ext cx="1944216" cy="1728192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ОТРИЦАТЕ-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ЛЬНЫЙ </a:t>
            </a:r>
            <a:r>
              <a:rPr lang="ru-RU" sz="1400" dirty="0" smtClean="0">
                <a:solidFill>
                  <a:schemeClr val="tx1"/>
                </a:solidFill>
              </a:rPr>
              <a:t>ТРАНСФЕРТ(395,7)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7-конечная звезда 17"/>
          <p:cNvSpPr/>
          <p:nvPr/>
        </p:nvSpPr>
        <p:spPr>
          <a:xfrm>
            <a:off x="1979712" y="0"/>
            <a:ext cx="1944216" cy="141277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ОБЩЕГОСУДАРСТВЕННЫЕ ВОПРОСЫ </a:t>
            </a:r>
            <a:r>
              <a:rPr lang="ru-RU" sz="1400" dirty="0" smtClean="0">
                <a:solidFill>
                  <a:schemeClr val="tx1"/>
                </a:solidFill>
              </a:rPr>
              <a:t>(4505,5)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21" name="Стрелка вверх 20"/>
          <p:cNvSpPr/>
          <p:nvPr/>
        </p:nvSpPr>
        <p:spPr>
          <a:xfrm rot="15574723">
            <a:off x="1868934" y="3051509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7-конечная звезда 21"/>
          <p:cNvSpPr/>
          <p:nvPr/>
        </p:nvSpPr>
        <p:spPr>
          <a:xfrm>
            <a:off x="0" y="2924944"/>
            <a:ext cx="1974660" cy="158964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ФИЗИЧЕС-КАЯ КУЛЬТУРА И СПОРТ (27,5)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465</Words>
  <Application>Microsoft Office PowerPoint</Application>
  <PresentationFormat>Экран (4:3)</PresentationFormat>
  <Paragraphs>94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Исполнение бюджета  Грушево-Дубовского сельского поселения за 2014 год</vt:lpstr>
      <vt:lpstr>ФАКТИЧЕСКОЕ ИСПОЛНЕНИЕ БЮДЖЕТА</vt:lpstr>
      <vt:lpstr>ДОХОДНАЯ ЧАСТЬ</vt:lpstr>
      <vt:lpstr>Слайд 4</vt:lpstr>
      <vt:lpstr>Слайд 5</vt:lpstr>
      <vt:lpstr>ЦЕЛЕВЫЕ ПОСТУПЛЕНИЯ</vt:lpstr>
      <vt:lpstr>Слайд 7</vt:lpstr>
      <vt:lpstr>Слайд 8</vt:lpstr>
      <vt:lpstr>Слайд 9</vt:lpstr>
      <vt:lpstr>Динамика расходов на реализацию областных и муниципальных программ  в 2013 – 2014 гг.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 Грушево-Дубовского сельского поселения за 2013 год</dc:title>
  <cp:lastModifiedBy>RePack by SPecialiST</cp:lastModifiedBy>
  <cp:revision>44</cp:revision>
  <dcterms:modified xsi:type="dcterms:W3CDTF">2015-12-08T15:19:01Z</dcterms:modified>
</cp:coreProperties>
</file>